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65" r:id="rId2"/>
    <p:sldId id="310" r:id="rId3"/>
    <p:sldId id="311" r:id="rId4"/>
    <p:sldId id="313" r:id="rId5"/>
    <p:sldId id="356" r:id="rId6"/>
    <p:sldId id="321" r:id="rId7"/>
    <p:sldId id="353" r:id="rId8"/>
    <p:sldId id="357" r:id="rId9"/>
    <p:sldId id="322" r:id="rId10"/>
    <p:sldId id="323" r:id="rId11"/>
    <p:sldId id="358" r:id="rId12"/>
    <p:sldId id="359" r:id="rId13"/>
    <p:sldId id="360" r:id="rId14"/>
    <p:sldId id="361" r:id="rId15"/>
    <p:sldId id="325" r:id="rId16"/>
    <p:sldId id="324" r:id="rId17"/>
    <p:sldId id="326" r:id="rId18"/>
    <p:sldId id="328" r:id="rId19"/>
    <p:sldId id="330" r:id="rId20"/>
    <p:sldId id="331" r:id="rId21"/>
    <p:sldId id="329" r:id="rId22"/>
    <p:sldId id="332" r:id="rId23"/>
    <p:sldId id="334" r:id="rId24"/>
    <p:sldId id="336" r:id="rId25"/>
    <p:sldId id="337" r:id="rId26"/>
    <p:sldId id="341" r:id="rId27"/>
    <p:sldId id="339" r:id="rId28"/>
    <p:sldId id="338" r:id="rId29"/>
    <p:sldId id="362" r:id="rId30"/>
    <p:sldId id="350" r:id="rId31"/>
    <p:sldId id="363" r:id="rId32"/>
    <p:sldId id="364" r:id="rId33"/>
    <p:sldId id="352" r:id="rId34"/>
    <p:sldId id="354" r:id="rId35"/>
    <p:sldId id="342" r:id="rId36"/>
    <p:sldId id="343" r:id="rId37"/>
    <p:sldId id="344" r:id="rId38"/>
    <p:sldId id="320" r:id="rId39"/>
    <p:sldId id="345" r:id="rId40"/>
    <p:sldId id="348" r:id="rId41"/>
    <p:sldId id="365" r:id="rId42"/>
    <p:sldId id="366" r:id="rId43"/>
    <p:sldId id="367" r:id="rId44"/>
    <p:sldId id="351" r:id="rId45"/>
    <p:sldId id="368" r:id="rId46"/>
    <p:sldId id="369" r:id="rId47"/>
    <p:sldId id="370" r:id="rId48"/>
    <p:sldId id="371" r:id="rId49"/>
    <p:sldId id="347" r:id="rId50"/>
    <p:sldId id="333" r:id="rId51"/>
  </p:sldIdLst>
  <p:sldSz cx="12188825" cy="6858000"/>
  <p:notesSz cx="6858000" cy="9144000"/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5" autoAdjust="0"/>
    <p:restoredTop sz="90248" autoAdjust="0"/>
  </p:normalViewPr>
  <p:slideViewPr>
    <p:cSldViewPr showGuides="1">
      <p:cViewPr varScale="1">
        <p:scale>
          <a:sx n="78" d="100"/>
          <a:sy n="78" d="100"/>
        </p:scale>
        <p:origin x="1056" y="84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F26E1A-0FAC-4FCA-99D4-AEB05B5BA08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74DDA344-776D-438B-AC97-8EBC9A60807D}">
      <dgm:prSet phldrT="[Text]" phldr="1"/>
      <dgm:spPr/>
      <dgm:t>
        <a:bodyPr/>
        <a:lstStyle/>
        <a:p>
          <a:endParaRPr lang="en-IN" dirty="0"/>
        </a:p>
      </dgm:t>
    </dgm:pt>
    <dgm:pt modelId="{4DA8FDD7-BF7F-4040-A9C2-D7939DE2992A}" type="parTrans" cxnId="{87883AD4-E268-4F7F-B0CE-D4487978FC54}">
      <dgm:prSet/>
      <dgm:spPr/>
      <dgm:t>
        <a:bodyPr/>
        <a:lstStyle/>
        <a:p>
          <a:endParaRPr lang="en-IN"/>
        </a:p>
      </dgm:t>
    </dgm:pt>
    <dgm:pt modelId="{A50BFE1A-CE7E-4098-9127-0F793C716BF2}" type="sibTrans" cxnId="{87883AD4-E268-4F7F-B0CE-D4487978FC54}">
      <dgm:prSet/>
      <dgm:spPr/>
      <dgm:t>
        <a:bodyPr/>
        <a:lstStyle/>
        <a:p>
          <a:endParaRPr lang="en-IN"/>
        </a:p>
      </dgm:t>
    </dgm:pt>
    <dgm:pt modelId="{C572A437-B77A-4B9C-B0A4-58A6227CC6F4}">
      <dgm:prSet phldrT="[Text]" custT="1"/>
      <dgm:spPr/>
      <dgm:t>
        <a:bodyPr/>
        <a:lstStyle/>
        <a:p>
          <a:r>
            <a:rPr lang="en-US" sz="4000" dirty="0">
              <a:solidFill>
                <a:schemeClr val="accent6"/>
              </a:solidFill>
            </a:rPr>
            <a:t>Mechanism of aortic dilation</a:t>
          </a:r>
          <a:endParaRPr lang="en-IN" sz="4000" dirty="0">
            <a:solidFill>
              <a:schemeClr val="accent6"/>
            </a:solidFill>
          </a:endParaRPr>
        </a:p>
      </dgm:t>
    </dgm:pt>
    <dgm:pt modelId="{23197674-4464-4404-8BB7-CA370CC30BAB}" type="parTrans" cxnId="{2EC541F6-27EC-443E-B65B-59CDD99A16C2}">
      <dgm:prSet/>
      <dgm:spPr/>
      <dgm:t>
        <a:bodyPr/>
        <a:lstStyle/>
        <a:p>
          <a:endParaRPr lang="en-IN"/>
        </a:p>
      </dgm:t>
    </dgm:pt>
    <dgm:pt modelId="{8C492949-0C7A-4FCD-8126-BC791E0762DC}" type="sibTrans" cxnId="{2EC541F6-27EC-443E-B65B-59CDD99A16C2}">
      <dgm:prSet/>
      <dgm:spPr/>
      <dgm:t>
        <a:bodyPr/>
        <a:lstStyle/>
        <a:p>
          <a:endParaRPr lang="en-IN"/>
        </a:p>
      </dgm:t>
    </dgm:pt>
    <dgm:pt modelId="{AB7490E8-42BA-4A1A-A61D-12864EBAAE79}">
      <dgm:prSet phldrT="[Text]"/>
      <dgm:spPr/>
      <dgm:t>
        <a:bodyPr/>
        <a:lstStyle/>
        <a:p>
          <a:pPr>
            <a:buNone/>
          </a:pPr>
          <a:r>
            <a:rPr lang="en-US" dirty="0">
              <a:solidFill>
                <a:srgbClr val="FF0000"/>
              </a:solidFill>
            </a:rPr>
            <a:t>Genetic factor</a:t>
          </a:r>
          <a:r>
            <a:rPr lang="en-US" dirty="0"/>
            <a:t> </a:t>
          </a:r>
          <a:r>
            <a:rPr lang="en-US" dirty="0">
              <a:sym typeface="Wingdings" panose="05000000000000000000" pitchFamily="2" charset="2"/>
            </a:rPr>
            <a:t> Intrinsic alteration of the aortic wall component</a:t>
          </a:r>
        </a:p>
        <a:p>
          <a:pPr>
            <a:buNone/>
          </a:pPr>
          <a:r>
            <a:rPr lang="en-US" dirty="0">
              <a:sym typeface="Wingdings" panose="05000000000000000000" pitchFamily="2" charset="2"/>
            </a:rPr>
            <a:t>(More aggressive surgical approach than in TAV)</a:t>
          </a:r>
          <a:endParaRPr lang="en-IN" dirty="0"/>
        </a:p>
      </dgm:t>
    </dgm:pt>
    <dgm:pt modelId="{565A8146-F49F-4F45-9915-C83D23EE0BC1}" type="parTrans" cxnId="{ECCA4D17-EF38-4464-BA0E-F193B469E602}">
      <dgm:prSet/>
      <dgm:spPr/>
      <dgm:t>
        <a:bodyPr/>
        <a:lstStyle/>
        <a:p>
          <a:endParaRPr lang="en-IN"/>
        </a:p>
      </dgm:t>
    </dgm:pt>
    <dgm:pt modelId="{D7C4E886-E2E1-4D22-A135-DC3803E712A8}" type="sibTrans" cxnId="{ECCA4D17-EF38-4464-BA0E-F193B469E602}">
      <dgm:prSet/>
      <dgm:spPr/>
      <dgm:t>
        <a:bodyPr/>
        <a:lstStyle/>
        <a:p>
          <a:endParaRPr lang="en-IN"/>
        </a:p>
      </dgm:t>
    </dgm:pt>
    <dgm:pt modelId="{CD488929-646C-45C0-9161-F02171D508A3}">
      <dgm:prSet phldrT="[Text]"/>
      <dgm:spPr/>
      <dgm:t>
        <a:bodyPr/>
        <a:lstStyle/>
        <a:p>
          <a:pPr>
            <a:buNone/>
          </a:pPr>
          <a:r>
            <a:rPr lang="en-US" dirty="0">
              <a:solidFill>
                <a:srgbClr val="FF0000"/>
              </a:solidFill>
              <a:sym typeface="Wingdings" panose="05000000000000000000" pitchFamily="2" charset="2"/>
            </a:rPr>
            <a:t>Hemodynamic hypothesis </a:t>
          </a:r>
          <a:r>
            <a:rPr lang="en-US" dirty="0">
              <a:sym typeface="Wingdings" panose="05000000000000000000" pitchFamily="2" charset="2"/>
            </a:rPr>
            <a:t> Altered flow hemodynamics</a:t>
          </a:r>
        </a:p>
        <a:p>
          <a:pPr>
            <a:buNone/>
          </a:pPr>
          <a:r>
            <a:rPr lang="en-US" dirty="0">
              <a:sym typeface="Wingdings" panose="05000000000000000000" pitchFamily="2" charset="2"/>
            </a:rPr>
            <a:t>( Indication of surgery similar to TAV, possibly based on flow biomarkers)</a:t>
          </a:r>
          <a:endParaRPr lang="en-IN" dirty="0"/>
        </a:p>
      </dgm:t>
    </dgm:pt>
    <dgm:pt modelId="{8A94D047-F019-446A-BCDB-62B2ABF4D41F}" type="parTrans" cxnId="{84527938-A8A2-420A-9841-11B342481353}">
      <dgm:prSet/>
      <dgm:spPr/>
      <dgm:t>
        <a:bodyPr/>
        <a:lstStyle/>
        <a:p>
          <a:endParaRPr lang="en-IN"/>
        </a:p>
      </dgm:t>
    </dgm:pt>
    <dgm:pt modelId="{D11716B1-B7E7-4323-ACA9-40A3F4082036}" type="sibTrans" cxnId="{84527938-A8A2-420A-9841-11B342481353}">
      <dgm:prSet/>
      <dgm:spPr/>
      <dgm:t>
        <a:bodyPr/>
        <a:lstStyle/>
        <a:p>
          <a:endParaRPr lang="en-IN"/>
        </a:p>
      </dgm:t>
    </dgm:pt>
    <dgm:pt modelId="{7DCCE3D1-3C8E-4231-AC99-E7F6D347DDF3}" type="pres">
      <dgm:prSet presAssocID="{11F26E1A-0FAC-4FCA-99D4-AEB05B5BA083}" presName="vert0" presStyleCnt="0">
        <dgm:presLayoutVars>
          <dgm:dir/>
          <dgm:animOne val="branch"/>
          <dgm:animLvl val="lvl"/>
        </dgm:presLayoutVars>
      </dgm:prSet>
      <dgm:spPr/>
    </dgm:pt>
    <dgm:pt modelId="{3C59DB4E-5BC2-46D9-9CE7-E22EB1F06F68}" type="pres">
      <dgm:prSet presAssocID="{74DDA344-776D-438B-AC97-8EBC9A60807D}" presName="thickLine" presStyleLbl="alignNode1" presStyleIdx="0" presStyleCnt="1"/>
      <dgm:spPr/>
    </dgm:pt>
    <dgm:pt modelId="{8AFCB1B2-63D7-49E6-AD4C-993A63CB7490}" type="pres">
      <dgm:prSet presAssocID="{74DDA344-776D-438B-AC97-8EBC9A60807D}" presName="horz1" presStyleCnt="0"/>
      <dgm:spPr/>
    </dgm:pt>
    <dgm:pt modelId="{6361BDDA-A2CC-4270-92CA-FF50456D4B0E}" type="pres">
      <dgm:prSet presAssocID="{74DDA344-776D-438B-AC97-8EBC9A60807D}" presName="tx1" presStyleLbl="revTx" presStyleIdx="0" presStyleCnt="4"/>
      <dgm:spPr/>
    </dgm:pt>
    <dgm:pt modelId="{30F40CB0-4D0D-4E03-9469-D50C6BA9FBF4}" type="pres">
      <dgm:prSet presAssocID="{74DDA344-776D-438B-AC97-8EBC9A60807D}" presName="vert1" presStyleCnt="0"/>
      <dgm:spPr/>
    </dgm:pt>
    <dgm:pt modelId="{D16AD2E1-4FAF-49F6-A377-B8A7365788A7}" type="pres">
      <dgm:prSet presAssocID="{C572A437-B77A-4B9C-B0A4-58A6227CC6F4}" presName="vertSpace2a" presStyleCnt="0"/>
      <dgm:spPr/>
    </dgm:pt>
    <dgm:pt modelId="{FD8F5BDB-39DD-4837-96E7-5E81183FC4F3}" type="pres">
      <dgm:prSet presAssocID="{C572A437-B77A-4B9C-B0A4-58A6227CC6F4}" presName="horz2" presStyleCnt="0"/>
      <dgm:spPr/>
    </dgm:pt>
    <dgm:pt modelId="{C340AEF2-6674-4AD2-9FF7-DA41259E42C0}" type="pres">
      <dgm:prSet presAssocID="{C572A437-B77A-4B9C-B0A4-58A6227CC6F4}" presName="horzSpace2" presStyleCnt="0"/>
      <dgm:spPr/>
    </dgm:pt>
    <dgm:pt modelId="{5DEF2894-A5A8-4A6B-B41D-32F56A91C4DC}" type="pres">
      <dgm:prSet presAssocID="{C572A437-B77A-4B9C-B0A4-58A6227CC6F4}" presName="tx2" presStyleLbl="revTx" presStyleIdx="1" presStyleCnt="4"/>
      <dgm:spPr/>
    </dgm:pt>
    <dgm:pt modelId="{2164B295-678E-45B0-94B9-8B0CC5D0F38C}" type="pres">
      <dgm:prSet presAssocID="{C572A437-B77A-4B9C-B0A4-58A6227CC6F4}" presName="vert2" presStyleCnt="0"/>
      <dgm:spPr/>
    </dgm:pt>
    <dgm:pt modelId="{80B6A5F8-EBE0-4E7D-BADA-5CBECDD8C403}" type="pres">
      <dgm:prSet presAssocID="{C572A437-B77A-4B9C-B0A4-58A6227CC6F4}" presName="thinLine2b" presStyleLbl="callout" presStyleIdx="0" presStyleCnt="3"/>
      <dgm:spPr/>
    </dgm:pt>
    <dgm:pt modelId="{71816FF9-C446-4A6F-86E8-9B6883511B17}" type="pres">
      <dgm:prSet presAssocID="{C572A437-B77A-4B9C-B0A4-58A6227CC6F4}" presName="vertSpace2b" presStyleCnt="0"/>
      <dgm:spPr/>
    </dgm:pt>
    <dgm:pt modelId="{7117E34A-2BCD-41CF-9D0F-6A5832D195BB}" type="pres">
      <dgm:prSet presAssocID="{AB7490E8-42BA-4A1A-A61D-12864EBAAE79}" presName="horz2" presStyleCnt="0"/>
      <dgm:spPr/>
    </dgm:pt>
    <dgm:pt modelId="{3647A5F7-6529-4ECB-89E9-8BD93E4F0F39}" type="pres">
      <dgm:prSet presAssocID="{AB7490E8-42BA-4A1A-A61D-12864EBAAE79}" presName="horzSpace2" presStyleCnt="0"/>
      <dgm:spPr/>
    </dgm:pt>
    <dgm:pt modelId="{0245AB85-8A4D-4218-9EB0-25B629A73921}" type="pres">
      <dgm:prSet presAssocID="{AB7490E8-42BA-4A1A-A61D-12864EBAAE79}" presName="tx2" presStyleLbl="revTx" presStyleIdx="2" presStyleCnt="4"/>
      <dgm:spPr/>
    </dgm:pt>
    <dgm:pt modelId="{3235654B-E850-4933-97DE-79EFB6586E33}" type="pres">
      <dgm:prSet presAssocID="{AB7490E8-42BA-4A1A-A61D-12864EBAAE79}" presName="vert2" presStyleCnt="0"/>
      <dgm:spPr/>
    </dgm:pt>
    <dgm:pt modelId="{1E930751-326C-4003-89DB-44D133DF071F}" type="pres">
      <dgm:prSet presAssocID="{AB7490E8-42BA-4A1A-A61D-12864EBAAE79}" presName="thinLine2b" presStyleLbl="callout" presStyleIdx="1" presStyleCnt="3"/>
      <dgm:spPr/>
    </dgm:pt>
    <dgm:pt modelId="{CB10B3DA-7EAE-4CF9-BE37-F0608BE7C262}" type="pres">
      <dgm:prSet presAssocID="{AB7490E8-42BA-4A1A-A61D-12864EBAAE79}" presName="vertSpace2b" presStyleCnt="0"/>
      <dgm:spPr/>
    </dgm:pt>
    <dgm:pt modelId="{606B31C8-7DD0-46C1-A5B6-DF1443B20E76}" type="pres">
      <dgm:prSet presAssocID="{CD488929-646C-45C0-9161-F02171D508A3}" presName="horz2" presStyleCnt="0"/>
      <dgm:spPr/>
    </dgm:pt>
    <dgm:pt modelId="{6D41A9E0-3F69-47DA-8254-36680C786CDA}" type="pres">
      <dgm:prSet presAssocID="{CD488929-646C-45C0-9161-F02171D508A3}" presName="horzSpace2" presStyleCnt="0"/>
      <dgm:spPr/>
    </dgm:pt>
    <dgm:pt modelId="{84803299-5FAF-49F5-96CB-847D48F8E444}" type="pres">
      <dgm:prSet presAssocID="{CD488929-646C-45C0-9161-F02171D508A3}" presName="tx2" presStyleLbl="revTx" presStyleIdx="3" presStyleCnt="4"/>
      <dgm:spPr/>
    </dgm:pt>
    <dgm:pt modelId="{19F37B64-2C36-4713-B760-B1DB9BA5ED44}" type="pres">
      <dgm:prSet presAssocID="{CD488929-646C-45C0-9161-F02171D508A3}" presName="vert2" presStyleCnt="0"/>
      <dgm:spPr/>
    </dgm:pt>
    <dgm:pt modelId="{70DFC817-4FDE-4ADA-B763-C3D005860877}" type="pres">
      <dgm:prSet presAssocID="{CD488929-646C-45C0-9161-F02171D508A3}" presName="thinLine2b" presStyleLbl="callout" presStyleIdx="2" presStyleCnt="3"/>
      <dgm:spPr/>
    </dgm:pt>
    <dgm:pt modelId="{8B0CB5E5-D462-4886-AD25-03F44A1B92B4}" type="pres">
      <dgm:prSet presAssocID="{CD488929-646C-45C0-9161-F02171D508A3}" presName="vertSpace2b" presStyleCnt="0"/>
      <dgm:spPr/>
    </dgm:pt>
  </dgm:ptLst>
  <dgm:cxnLst>
    <dgm:cxn modelId="{ECCA4D17-EF38-4464-BA0E-F193B469E602}" srcId="{74DDA344-776D-438B-AC97-8EBC9A60807D}" destId="{AB7490E8-42BA-4A1A-A61D-12864EBAAE79}" srcOrd="1" destOrd="0" parTransId="{565A8146-F49F-4F45-9915-C83D23EE0BC1}" sibTransId="{D7C4E886-E2E1-4D22-A135-DC3803E712A8}"/>
    <dgm:cxn modelId="{84527938-A8A2-420A-9841-11B342481353}" srcId="{74DDA344-776D-438B-AC97-8EBC9A60807D}" destId="{CD488929-646C-45C0-9161-F02171D508A3}" srcOrd="2" destOrd="0" parTransId="{8A94D047-F019-446A-BCDB-62B2ABF4D41F}" sibTransId="{D11716B1-B7E7-4323-ACA9-40A3F4082036}"/>
    <dgm:cxn modelId="{31365D8A-F826-4741-BDAE-95A98CD6326F}" type="presOf" srcId="{AB7490E8-42BA-4A1A-A61D-12864EBAAE79}" destId="{0245AB85-8A4D-4218-9EB0-25B629A73921}" srcOrd="0" destOrd="0" presId="urn:microsoft.com/office/officeart/2008/layout/LinedList"/>
    <dgm:cxn modelId="{6436A4C4-A3AD-4B5B-92E7-3F465D31EF49}" type="presOf" srcId="{C572A437-B77A-4B9C-B0A4-58A6227CC6F4}" destId="{5DEF2894-A5A8-4A6B-B41D-32F56A91C4DC}" srcOrd="0" destOrd="0" presId="urn:microsoft.com/office/officeart/2008/layout/LinedList"/>
    <dgm:cxn modelId="{8A7998C5-FF24-49C6-8AA7-22B9CE102BBA}" type="presOf" srcId="{CD488929-646C-45C0-9161-F02171D508A3}" destId="{84803299-5FAF-49F5-96CB-847D48F8E444}" srcOrd="0" destOrd="0" presId="urn:microsoft.com/office/officeart/2008/layout/LinedList"/>
    <dgm:cxn modelId="{D74648CF-F0B2-4296-BA3D-B1E33A5C9838}" type="presOf" srcId="{74DDA344-776D-438B-AC97-8EBC9A60807D}" destId="{6361BDDA-A2CC-4270-92CA-FF50456D4B0E}" srcOrd="0" destOrd="0" presId="urn:microsoft.com/office/officeart/2008/layout/LinedList"/>
    <dgm:cxn modelId="{87883AD4-E268-4F7F-B0CE-D4487978FC54}" srcId="{11F26E1A-0FAC-4FCA-99D4-AEB05B5BA083}" destId="{74DDA344-776D-438B-AC97-8EBC9A60807D}" srcOrd="0" destOrd="0" parTransId="{4DA8FDD7-BF7F-4040-A9C2-D7939DE2992A}" sibTransId="{A50BFE1A-CE7E-4098-9127-0F793C716BF2}"/>
    <dgm:cxn modelId="{5E9CBCE8-69D9-4657-8EFB-CB4E970E1B6B}" type="presOf" srcId="{11F26E1A-0FAC-4FCA-99D4-AEB05B5BA083}" destId="{7DCCE3D1-3C8E-4231-AC99-E7F6D347DDF3}" srcOrd="0" destOrd="0" presId="urn:microsoft.com/office/officeart/2008/layout/LinedList"/>
    <dgm:cxn modelId="{2EC541F6-27EC-443E-B65B-59CDD99A16C2}" srcId="{74DDA344-776D-438B-AC97-8EBC9A60807D}" destId="{C572A437-B77A-4B9C-B0A4-58A6227CC6F4}" srcOrd="0" destOrd="0" parTransId="{23197674-4464-4404-8BB7-CA370CC30BAB}" sibTransId="{8C492949-0C7A-4FCD-8126-BC791E0762DC}"/>
    <dgm:cxn modelId="{DBBA6155-3447-4FFA-9DCE-5098337C363E}" type="presParOf" srcId="{7DCCE3D1-3C8E-4231-AC99-E7F6D347DDF3}" destId="{3C59DB4E-5BC2-46D9-9CE7-E22EB1F06F68}" srcOrd="0" destOrd="0" presId="urn:microsoft.com/office/officeart/2008/layout/LinedList"/>
    <dgm:cxn modelId="{F476F816-1DA2-4A79-969D-0E7BFBCE8753}" type="presParOf" srcId="{7DCCE3D1-3C8E-4231-AC99-E7F6D347DDF3}" destId="{8AFCB1B2-63D7-49E6-AD4C-993A63CB7490}" srcOrd="1" destOrd="0" presId="urn:microsoft.com/office/officeart/2008/layout/LinedList"/>
    <dgm:cxn modelId="{F33838F6-DCD5-44E6-94E6-D87C78A2C4B1}" type="presParOf" srcId="{8AFCB1B2-63D7-49E6-AD4C-993A63CB7490}" destId="{6361BDDA-A2CC-4270-92CA-FF50456D4B0E}" srcOrd="0" destOrd="0" presId="urn:microsoft.com/office/officeart/2008/layout/LinedList"/>
    <dgm:cxn modelId="{0BF910DF-629F-4D7D-B3E5-9C05B08E3770}" type="presParOf" srcId="{8AFCB1B2-63D7-49E6-AD4C-993A63CB7490}" destId="{30F40CB0-4D0D-4E03-9469-D50C6BA9FBF4}" srcOrd="1" destOrd="0" presId="urn:microsoft.com/office/officeart/2008/layout/LinedList"/>
    <dgm:cxn modelId="{D38CDB19-DFD9-46D5-960D-66FDBF097106}" type="presParOf" srcId="{30F40CB0-4D0D-4E03-9469-D50C6BA9FBF4}" destId="{D16AD2E1-4FAF-49F6-A377-B8A7365788A7}" srcOrd="0" destOrd="0" presId="urn:microsoft.com/office/officeart/2008/layout/LinedList"/>
    <dgm:cxn modelId="{9FCB1104-C74B-4091-B55F-EAF2E9AA4D86}" type="presParOf" srcId="{30F40CB0-4D0D-4E03-9469-D50C6BA9FBF4}" destId="{FD8F5BDB-39DD-4837-96E7-5E81183FC4F3}" srcOrd="1" destOrd="0" presId="urn:microsoft.com/office/officeart/2008/layout/LinedList"/>
    <dgm:cxn modelId="{671968D1-2CCD-4645-ADD1-99CED94A81E1}" type="presParOf" srcId="{FD8F5BDB-39DD-4837-96E7-5E81183FC4F3}" destId="{C340AEF2-6674-4AD2-9FF7-DA41259E42C0}" srcOrd="0" destOrd="0" presId="urn:microsoft.com/office/officeart/2008/layout/LinedList"/>
    <dgm:cxn modelId="{B0505C6E-6453-446A-9B65-ACA904E8E642}" type="presParOf" srcId="{FD8F5BDB-39DD-4837-96E7-5E81183FC4F3}" destId="{5DEF2894-A5A8-4A6B-B41D-32F56A91C4DC}" srcOrd="1" destOrd="0" presId="urn:microsoft.com/office/officeart/2008/layout/LinedList"/>
    <dgm:cxn modelId="{345A6022-6D13-4F54-B04B-93B873DB2815}" type="presParOf" srcId="{FD8F5BDB-39DD-4837-96E7-5E81183FC4F3}" destId="{2164B295-678E-45B0-94B9-8B0CC5D0F38C}" srcOrd="2" destOrd="0" presId="urn:microsoft.com/office/officeart/2008/layout/LinedList"/>
    <dgm:cxn modelId="{A6624EC9-AA99-4E7E-A813-4583067DCFBB}" type="presParOf" srcId="{30F40CB0-4D0D-4E03-9469-D50C6BA9FBF4}" destId="{80B6A5F8-EBE0-4E7D-BADA-5CBECDD8C403}" srcOrd="2" destOrd="0" presId="urn:microsoft.com/office/officeart/2008/layout/LinedList"/>
    <dgm:cxn modelId="{BF91CCAE-4DEB-49F8-9C9D-033B2CCC9AFC}" type="presParOf" srcId="{30F40CB0-4D0D-4E03-9469-D50C6BA9FBF4}" destId="{71816FF9-C446-4A6F-86E8-9B6883511B17}" srcOrd="3" destOrd="0" presId="urn:microsoft.com/office/officeart/2008/layout/LinedList"/>
    <dgm:cxn modelId="{69BE860F-665E-4BAA-B761-BA4C26A07B8A}" type="presParOf" srcId="{30F40CB0-4D0D-4E03-9469-D50C6BA9FBF4}" destId="{7117E34A-2BCD-41CF-9D0F-6A5832D195BB}" srcOrd="4" destOrd="0" presId="urn:microsoft.com/office/officeart/2008/layout/LinedList"/>
    <dgm:cxn modelId="{F954F065-6D62-4BD2-AFD8-C35AF61D641E}" type="presParOf" srcId="{7117E34A-2BCD-41CF-9D0F-6A5832D195BB}" destId="{3647A5F7-6529-4ECB-89E9-8BD93E4F0F39}" srcOrd="0" destOrd="0" presId="urn:microsoft.com/office/officeart/2008/layout/LinedList"/>
    <dgm:cxn modelId="{9D47EB09-1082-4BD0-BB12-A41661231993}" type="presParOf" srcId="{7117E34A-2BCD-41CF-9D0F-6A5832D195BB}" destId="{0245AB85-8A4D-4218-9EB0-25B629A73921}" srcOrd="1" destOrd="0" presId="urn:microsoft.com/office/officeart/2008/layout/LinedList"/>
    <dgm:cxn modelId="{11640AD5-DCD6-46B9-8BF1-87B6E5B6530E}" type="presParOf" srcId="{7117E34A-2BCD-41CF-9D0F-6A5832D195BB}" destId="{3235654B-E850-4933-97DE-79EFB6586E33}" srcOrd="2" destOrd="0" presId="urn:microsoft.com/office/officeart/2008/layout/LinedList"/>
    <dgm:cxn modelId="{850F078B-0354-42BA-8929-74C2F41FB424}" type="presParOf" srcId="{30F40CB0-4D0D-4E03-9469-D50C6BA9FBF4}" destId="{1E930751-326C-4003-89DB-44D133DF071F}" srcOrd="5" destOrd="0" presId="urn:microsoft.com/office/officeart/2008/layout/LinedList"/>
    <dgm:cxn modelId="{4F7C7A5D-3E9F-4E67-A786-CAD12ADA8C78}" type="presParOf" srcId="{30F40CB0-4D0D-4E03-9469-D50C6BA9FBF4}" destId="{CB10B3DA-7EAE-4CF9-BE37-F0608BE7C262}" srcOrd="6" destOrd="0" presId="urn:microsoft.com/office/officeart/2008/layout/LinedList"/>
    <dgm:cxn modelId="{2741B85C-8E87-457B-BB80-B5F50FE2CEC0}" type="presParOf" srcId="{30F40CB0-4D0D-4E03-9469-D50C6BA9FBF4}" destId="{606B31C8-7DD0-46C1-A5B6-DF1443B20E76}" srcOrd="7" destOrd="0" presId="urn:microsoft.com/office/officeart/2008/layout/LinedList"/>
    <dgm:cxn modelId="{31C19318-DA11-49E5-A821-473629C83A91}" type="presParOf" srcId="{606B31C8-7DD0-46C1-A5B6-DF1443B20E76}" destId="{6D41A9E0-3F69-47DA-8254-36680C786CDA}" srcOrd="0" destOrd="0" presId="urn:microsoft.com/office/officeart/2008/layout/LinedList"/>
    <dgm:cxn modelId="{E38813DB-7E03-4210-9CD5-D206D31F4C6C}" type="presParOf" srcId="{606B31C8-7DD0-46C1-A5B6-DF1443B20E76}" destId="{84803299-5FAF-49F5-96CB-847D48F8E444}" srcOrd="1" destOrd="0" presId="urn:microsoft.com/office/officeart/2008/layout/LinedList"/>
    <dgm:cxn modelId="{B2A3E135-FD1C-43B5-97EE-E7EC10A31086}" type="presParOf" srcId="{606B31C8-7DD0-46C1-A5B6-DF1443B20E76}" destId="{19F37B64-2C36-4713-B760-B1DB9BA5ED44}" srcOrd="2" destOrd="0" presId="urn:microsoft.com/office/officeart/2008/layout/LinedList"/>
    <dgm:cxn modelId="{94BB641E-3DDA-4471-822C-EF674982F9D1}" type="presParOf" srcId="{30F40CB0-4D0D-4E03-9469-D50C6BA9FBF4}" destId="{70DFC817-4FDE-4ADA-B763-C3D005860877}" srcOrd="8" destOrd="0" presId="urn:microsoft.com/office/officeart/2008/layout/LinedList"/>
    <dgm:cxn modelId="{1AE0F59C-B721-490F-A58C-9FD409A2DD71}" type="presParOf" srcId="{30F40CB0-4D0D-4E03-9469-D50C6BA9FBF4}" destId="{8B0CB5E5-D462-4886-AD25-03F44A1B92B4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59DB4E-5BC2-46D9-9CE7-E22EB1F06F68}">
      <dsp:nvSpPr>
        <dsp:cNvPr id="0" name=""/>
        <dsp:cNvSpPr/>
      </dsp:nvSpPr>
      <dsp:spPr>
        <a:xfrm>
          <a:off x="0" y="0"/>
          <a:ext cx="123853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61BDDA-A2CC-4270-92CA-FF50456D4B0E}">
      <dsp:nvSpPr>
        <dsp:cNvPr id="0" name=""/>
        <dsp:cNvSpPr/>
      </dsp:nvSpPr>
      <dsp:spPr>
        <a:xfrm>
          <a:off x="0" y="0"/>
          <a:ext cx="2477075" cy="5417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t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6400" kern="1200" dirty="0"/>
        </a:p>
      </dsp:txBody>
      <dsp:txXfrm>
        <a:off x="0" y="0"/>
        <a:ext cx="2477075" cy="5417256"/>
      </dsp:txXfrm>
    </dsp:sp>
    <dsp:sp modelId="{5DEF2894-A5A8-4A6B-B41D-32F56A91C4DC}">
      <dsp:nvSpPr>
        <dsp:cNvPr id="0" name=""/>
        <dsp:cNvSpPr/>
      </dsp:nvSpPr>
      <dsp:spPr>
        <a:xfrm>
          <a:off x="2662855" y="84644"/>
          <a:ext cx="9722520" cy="1692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accent6"/>
              </a:solidFill>
            </a:rPr>
            <a:t>Mechanism of aortic dilation</a:t>
          </a:r>
          <a:endParaRPr lang="en-IN" sz="4000" kern="1200" dirty="0">
            <a:solidFill>
              <a:schemeClr val="accent6"/>
            </a:solidFill>
          </a:endParaRPr>
        </a:p>
      </dsp:txBody>
      <dsp:txXfrm>
        <a:off x="2662855" y="84644"/>
        <a:ext cx="9722520" cy="1692892"/>
      </dsp:txXfrm>
    </dsp:sp>
    <dsp:sp modelId="{80B6A5F8-EBE0-4E7D-BADA-5CBECDD8C403}">
      <dsp:nvSpPr>
        <dsp:cNvPr id="0" name=""/>
        <dsp:cNvSpPr/>
      </dsp:nvSpPr>
      <dsp:spPr>
        <a:xfrm>
          <a:off x="2477075" y="1777537"/>
          <a:ext cx="99083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45AB85-8A4D-4218-9EB0-25B629A73921}">
      <dsp:nvSpPr>
        <dsp:cNvPr id="0" name=""/>
        <dsp:cNvSpPr/>
      </dsp:nvSpPr>
      <dsp:spPr>
        <a:xfrm>
          <a:off x="2662855" y="1862181"/>
          <a:ext cx="9722520" cy="1692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FF0000"/>
              </a:solidFill>
            </a:rPr>
            <a:t>Genetic factor</a:t>
          </a:r>
          <a:r>
            <a:rPr lang="en-US" sz="3000" kern="1200" dirty="0"/>
            <a:t> </a:t>
          </a:r>
          <a:r>
            <a:rPr lang="en-US" sz="3000" kern="1200" dirty="0">
              <a:sym typeface="Wingdings" panose="05000000000000000000" pitchFamily="2" charset="2"/>
            </a:rPr>
            <a:t> Intrinsic alteration of the aortic wall component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ym typeface="Wingdings" panose="05000000000000000000" pitchFamily="2" charset="2"/>
            </a:rPr>
            <a:t>(More aggressive surgical approach than in TAV)</a:t>
          </a:r>
          <a:endParaRPr lang="en-IN" sz="3000" kern="1200" dirty="0"/>
        </a:p>
      </dsp:txBody>
      <dsp:txXfrm>
        <a:off x="2662855" y="1862181"/>
        <a:ext cx="9722520" cy="1692892"/>
      </dsp:txXfrm>
    </dsp:sp>
    <dsp:sp modelId="{1E930751-326C-4003-89DB-44D133DF071F}">
      <dsp:nvSpPr>
        <dsp:cNvPr id="0" name=""/>
        <dsp:cNvSpPr/>
      </dsp:nvSpPr>
      <dsp:spPr>
        <a:xfrm>
          <a:off x="2477075" y="3555074"/>
          <a:ext cx="99083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803299-5FAF-49F5-96CB-847D48F8E444}">
      <dsp:nvSpPr>
        <dsp:cNvPr id="0" name=""/>
        <dsp:cNvSpPr/>
      </dsp:nvSpPr>
      <dsp:spPr>
        <a:xfrm>
          <a:off x="2662855" y="3639718"/>
          <a:ext cx="9722520" cy="1692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FF0000"/>
              </a:solidFill>
              <a:sym typeface="Wingdings" panose="05000000000000000000" pitchFamily="2" charset="2"/>
            </a:rPr>
            <a:t>Hemodynamic hypothesis </a:t>
          </a:r>
          <a:r>
            <a:rPr lang="en-US" sz="3000" kern="1200" dirty="0">
              <a:sym typeface="Wingdings" panose="05000000000000000000" pitchFamily="2" charset="2"/>
            </a:rPr>
            <a:t> Altered flow hemodynamics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ym typeface="Wingdings" panose="05000000000000000000" pitchFamily="2" charset="2"/>
            </a:rPr>
            <a:t>( Indication of surgery similar to TAV, possibly based on flow biomarkers)</a:t>
          </a:r>
          <a:endParaRPr lang="en-IN" sz="3000" kern="1200" dirty="0"/>
        </a:p>
      </dsp:txBody>
      <dsp:txXfrm>
        <a:off x="2662855" y="3639718"/>
        <a:ext cx="9722520" cy="1692892"/>
      </dsp:txXfrm>
    </dsp:sp>
    <dsp:sp modelId="{70DFC817-4FDE-4ADA-B763-C3D005860877}">
      <dsp:nvSpPr>
        <dsp:cNvPr id="0" name=""/>
        <dsp:cNvSpPr/>
      </dsp:nvSpPr>
      <dsp:spPr>
        <a:xfrm>
          <a:off x="2477075" y="5332611"/>
          <a:ext cx="99083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9/20/2024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9/20/2024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ck/a?!&amp;&amp;p=f3ef026c0f9bb9f2JmltdHM9MTcyNjc5MDQwMCZpZ3VpZD0xYTkyYjY1MS05NmY0LTY3ZmQtMjI0MC1hNWZlOTdhNDY2NDImaW5zaWQ9NTkyMQ&amp;ptn=3&amp;ver=2&amp;hsh=3&amp;fclid=1a92b651-96f4-67fd-2240-a5fe97a46642&amp;psq=magnitude+wall+shear+stress&amp;u=a1aHR0cHM6Ly93d3cuY29ycm9zaW9ucGVkaWEuY29tL2RlZmluaXRpb24vMTE1Ny93YWxsLXNoZWFyLXN0cmVzcw&amp;ntb=1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Aimed to address one of the question that has puzzled many is why some patients develop this complication and other do not,.,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02374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 and male sex are predictors of aortic dissection</a:t>
            </a:r>
          </a:p>
          <a:p>
            <a:r>
              <a:rPr lang="en-US" dirty="0"/>
              <a:t>Root</a:t>
            </a:r>
            <a:r>
              <a:rPr lang="en-US" dirty="0">
                <a:sym typeface="Wingdings" panose="05000000000000000000" pitchFamily="2" charset="2"/>
              </a:rPr>
              <a:t> male hypertension AR</a:t>
            </a:r>
          </a:p>
          <a:p>
            <a:r>
              <a:rPr lang="en-US" dirty="0">
                <a:sym typeface="Wingdings" panose="05000000000000000000" pitchFamily="2" charset="2"/>
              </a:rPr>
              <a:t>Ascending aorta  age hypertension both AS and AR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16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20958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Genetic hypothesis</a:t>
            </a:r>
          </a:p>
          <a:p>
            <a:r>
              <a:rPr lang="en-US" dirty="0"/>
              <a:t>BAV is the most common association with aortic dilation in the fetal period.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17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26316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assess aorta size and possible predictors for growth formation</a:t>
            </a:r>
          </a:p>
          <a:p>
            <a:r>
              <a:rPr lang="en-US" dirty="0"/>
              <a:t>Periodic life long assessment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18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82062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20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95507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21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40212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Guidelines on aortic intervention are based on traditional manual measurement of mid ascending aortic  diameter on axial image and aortic root dimension on coronal image.</a:t>
            </a:r>
          </a:p>
          <a:p>
            <a:r>
              <a:rPr lang="en-US" dirty="0"/>
              <a:t>Current imaging modality gives a lesser value than older imaging modality that were over estimating</a:t>
            </a:r>
          </a:p>
          <a:p>
            <a:r>
              <a:rPr lang="en-US" dirty="0"/>
              <a:t>Double oblique – multiplanar reformation technique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22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30923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Pulse wave velocity is the gold standard for aortic stiffness, measured by 4d flow </a:t>
            </a:r>
            <a:r>
              <a:rPr lang="en-US" dirty="0" err="1"/>
              <a:t>cmr</a:t>
            </a:r>
            <a:r>
              <a:rPr lang="en-US" dirty="0"/>
              <a:t>, 2d phase contrast </a:t>
            </a:r>
            <a:r>
              <a:rPr lang="en-US" dirty="0" err="1"/>
              <a:t>cmr</a:t>
            </a:r>
            <a:r>
              <a:rPr lang="en-US" dirty="0"/>
              <a:t>.</a:t>
            </a:r>
          </a:p>
          <a:p>
            <a:r>
              <a:rPr lang="en-US" dirty="0"/>
              <a:t>Aortic root stiffer in BAV patients especially in root dilatation even after correction , thus supporting the evidence of genetic triggering in this phenotype.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26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096874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Assessment of established parameters like flow, velocity and regurgitation fraction. </a:t>
            </a:r>
            <a:endParaRPr lang="en-US" b="0" i="0" dirty="0">
              <a:solidFill>
                <a:srgbClr val="1F1F1F"/>
              </a:solidFill>
              <a:effectLst/>
              <a:latin typeface="ElsevierGulliv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.</a:t>
            </a:r>
            <a:r>
              <a:rPr lang="en-US" b="1" i="0" dirty="0">
                <a:solidFill>
                  <a:srgbClr val="4007A2"/>
                </a:solidFill>
                <a:effectLst/>
                <a:latin typeface="-apple-system"/>
                <a:hlinkClick r:id="rId3"/>
              </a:rPr>
              <a:t> Wall shear stress (WSS)</a:t>
            </a:r>
            <a:r>
              <a:rPr lang="en-US" b="0" i="0" dirty="0">
                <a:solidFill>
                  <a:srgbClr val="4007A2"/>
                </a:solidFill>
                <a:effectLst/>
                <a:latin typeface="-apple-system"/>
                <a:hlinkClick r:id="rId3"/>
              </a:rPr>
              <a:t> is the tangential force exerted by a flowing fluid on the vessel </a:t>
            </a:r>
            <a:r>
              <a:rPr lang="en-US" b="0" i="0" dirty="0" err="1">
                <a:solidFill>
                  <a:srgbClr val="4007A2"/>
                </a:solidFill>
                <a:effectLst/>
                <a:latin typeface="-apple-system"/>
                <a:hlinkClick r:id="rId3"/>
              </a:rPr>
              <a:t>wal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27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71364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In RL it is distributed Right anterior in proximal ascending aorta.</a:t>
            </a:r>
            <a:endParaRPr lang="en-US" dirty="0"/>
          </a:p>
          <a:p>
            <a:r>
              <a:rPr lang="en-US" dirty="0"/>
              <a:t>RN BAV, there will be posterior distribution of flow in proximal part shifting anteriorly in mid and distal </a:t>
            </a:r>
            <a:r>
              <a:rPr lang="en-US" dirty="0" err="1"/>
              <a:t>asc</a:t>
            </a:r>
            <a:r>
              <a:rPr lang="en-US" dirty="0"/>
              <a:t> aorta</a:t>
            </a:r>
            <a:r>
              <a:rPr lang="en-IN" dirty="0"/>
              <a:t>,.</a:t>
            </a:r>
          </a:p>
          <a:p>
            <a:r>
              <a:rPr lang="en-US" dirty="0"/>
              <a:t>Circumferential WSS is increased in mid and distal </a:t>
            </a:r>
            <a:r>
              <a:rPr lang="en-US" dirty="0" err="1"/>
              <a:t>asc</a:t>
            </a:r>
            <a:r>
              <a:rPr lang="en-US" dirty="0"/>
              <a:t> aorta and aortic 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28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86104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arenR"/>
            </a:pPr>
            <a:r>
              <a:rPr lang="en-US" sz="1200" dirty="0"/>
              <a:t>Predominantly eccentric jet ; </a:t>
            </a:r>
          </a:p>
          <a:p>
            <a:pPr marL="342900" indent="-342900">
              <a:buAutoNum type="arabicParenR"/>
            </a:pPr>
            <a:r>
              <a:rPr lang="en-US" sz="1200" dirty="0"/>
              <a:t>Sustained, mainly righthanded helical flow; </a:t>
            </a:r>
          </a:p>
          <a:p>
            <a:pPr marL="342900" indent="-342900">
              <a:buAutoNum type="arabicParenR"/>
            </a:pPr>
            <a:r>
              <a:rPr lang="en-US" sz="1200" dirty="0"/>
              <a:t>Large retrograde flow in systole; </a:t>
            </a:r>
          </a:p>
          <a:p>
            <a:pPr marL="342900" indent="-342900">
              <a:buAutoNum type="arabicParenR"/>
            </a:pPr>
            <a:r>
              <a:rPr lang="en-US" sz="1200" dirty="0"/>
              <a:t>Increased turbulent kinetic energy and viscous energy loss.</a:t>
            </a:r>
          </a:p>
          <a:p>
            <a:r>
              <a:rPr lang="en-US" sz="1200" dirty="0"/>
              <a:t> These abnormal flow characteristics may result in the WSS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increase seen in BAV patients, which is associated with aorta wall elastic fiber thinning and degeneration and extracellular matrix dysregulation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30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16211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224752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image- red jet is central 2</a:t>
            </a:r>
            <a:r>
              <a:rPr lang="en-US" baseline="30000" dirty="0"/>
              <a:t>nd</a:t>
            </a:r>
            <a:r>
              <a:rPr lang="en-US" dirty="0"/>
              <a:t> image- red jet is in periphery</a:t>
            </a:r>
            <a:r>
              <a:rPr lang="en-IN" dirty="0"/>
              <a:t> suggesting more flow displacement</a:t>
            </a:r>
          </a:p>
          <a:p>
            <a:r>
              <a:rPr lang="en-IN" dirty="0"/>
              <a:t>1</a:t>
            </a:r>
            <a:r>
              <a:rPr lang="en-IN" baseline="30000" dirty="0"/>
              <a:t>st</a:t>
            </a:r>
            <a:r>
              <a:rPr lang="en-IN" dirty="0"/>
              <a:t> image- mainly red flow, 2</a:t>
            </a:r>
            <a:r>
              <a:rPr lang="en-IN" baseline="30000" dirty="0"/>
              <a:t>nd</a:t>
            </a:r>
            <a:r>
              <a:rPr lang="en-IN" dirty="0"/>
              <a:t> image- blue flow suggesting systolic flow reversal and more flow reversal.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31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481550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Wingdings" panose="05000000000000000000" pitchFamily="2" charset="2"/>
              </a:rPr>
              <a:t>Altered flow hemodynamics occurs even in absence of valve dysfunction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33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983652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Bicuspid aortic valve </a:t>
            </a:r>
            <a:r>
              <a:rPr lang="en-US" dirty="0" err="1"/>
              <a:t>aortopathy</a:t>
            </a:r>
            <a:r>
              <a:rPr lang="en-US" dirty="0"/>
              <a:t> can progress after valve replacement! This pt 36 years post ball-in-cage AVR (still working) now with &gt;5cm aneurysm.</a:t>
            </a:r>
          </a:p>
          <a:p>
            <a:r>
              <a:rPr lang="en-US" dirty="0"/>
              <a:t>So this altered </a:t>
            </a:r>
            <a:r>
              <a:rPr lang="en-US" dirty="0" err="1"/>
              <a:t>haemodynamics</a:t>
            </a:r>
            <a:r>
              <a:rPr lang="en-US" dirty="0"/>
              <a:t> alone must not be contributing to the aneurysm.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34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15155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hypothesis is not mutually exclusive and current evidence indicates a role of both mechanism in the setting of BAV.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35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921508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2) Familial clustering and monozygotic twins</a:t>
            </a:r>
          </a:p>
          <a:p>
            <a:r>
              <a:rPr lang="en-US" dirty="0"/>
              <a:t>4) Loss of genes on X chromosomes male predominance</a:t>
            </a:r>
          </a:p>
          <a:p>
            <a:r>
              <a:rPr lang="en-US" dirty="0"/>
              <a:t>5) Partial or complete absence of x chromosome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36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841770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study showed 30% of patients initially considered as having TAV with </a:t>
            </a:r>
            <a:r>
              <a:rPr lang="en-US" dirty="0" err="1"/>
              <a:t>asc</a:t>
            </a:r>
            <a:r>
              <a:rPr lang="en-US" dirty="0"/>
              <a:t> aortic aneurysm</a:t>
            </a:r>
          </a:p>
          <a:p>
            <a:r>
              <a:rPr lang="en-US" dirty="0"/>
              <a:t>Had Presence of small valve leaflet fusion( &lt;50%)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38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840757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heritable chemical or physical changes in chromatin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39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966277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RL= proximal anterior and right in aortic root</a:t>
            </a:r>
          </a:p>
          <a:p>
            <a:r>
              <a:rPr lang="en-US" dirty="0"/>
              <a:t>RN- proximal posterior jet </a:t>
            </a:r>
            <a:r>
              <a:rPr lang="en-US" dirty="0" err="1"/>
              <a:t>shiting</a:t>
            </a:r>
            <a:r>
              <a:rPr lang="en-US" dirty="0"/>
              <a:t> anteriorly in mid distal </a:t>
            </a:r>
            <a:r>
              <a:rPr lang="en-US" dirty="0" err="1"/>
              <a:t>asc</a:t>
            </a:r>
            <a:r>
              <a:rPr lang="en-US" dirty="0"/>
              <a:t> </a:t>
            </a:r>
            <a:r>
              <a:rPr lang="en-US" dirty="0" err="1"/>
              <a:t>ao</a:t>
            </a:r>
            <a:endParaRPr lang="en-US" dirty="0"/>
          </a:p>
          <a:p>
            <a:r>
              <a:rPr lang="en-US" dirty="0"/>
              <a:t>RN have more severe flow abnormalities, more eccentric flow and rotational flow.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44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865102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Altered </a:t>
            </a:r>
            <a:r>
              <a:rPr lang="en-US" dirty="0" err="1"/>
              <a:t>haemodynamics</a:t>
            </a:r>
            <a:r>
              <a:rPr lang="en-US" dirty="0"/>
              <a:t> can occur in absence of valve dysfunction.</a:t>
            </a:r>
          </a:p>
          <a:p>
            <a:r>
              <a:rPr lang="en-US" dirty="0"/>
              <a:t>But if there is an associated valve dysfunction it may exacerbate.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45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052189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of ascending aorta wall that was exposed to abnormally high </a:t>
            </a:r>
            <a:r>
              <a:rPr lang="en-US" dirty="0" err="1"/>
              <a:t>wss</a:t>
            </a:r>
            <a:r>
              <a:rPr lang="en-US" dirty="0"/>
              <a:t> was associated with increased ascending aorta growth rate.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47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87759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70-90% of BAV have raphe between the cusp.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684760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Aortic root- Mainly genetic alteration</a:t>
            </a:r>
          </a:p>
          <a:p>
            <a:pPr algn="ctr"/>
            <a:r>
              <a:rPr lang="en-US" sz="1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Ascending aorta- Altered </a:t>
            </a:r>
            <a:r>
              <a:rPr lang="en-US" sz="1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Haemodynamics</a:t>
            </a:r>
            <a:endParaRPr lang="en-US" sz="1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49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14333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 is the most feared complication; although its incidence in absolute numbers is low, the age adjusted relative risk is 8.4 times higher in BAV compared with general population.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23584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is the leading cause of valvular dysfunction. 14-50%</a:t>
            </a:r>
          </a:p>
          <a:p>
            <a:r>
              <a:rPr lang="en-US" dirty="0"/>
              <a:t>Increases with age,</a:t>
            </a:r>
          </a:p>
          <a:p>
            <a:r>
              <a:rPr lang="en-US" dirty="0"/>
              <a:t>Associated with cardiovascular risk factor</a:t>
            </a:r>
          </a:p>
          <a:p>
            <a:r>
              <a:rPr lang="en-US" dirty="0"/>
              <a:t>More </a:t>
            </a:r>
            <a:r>
              <a:rPr lang="en-US" dirty="0" err="1"/>
              <a:t>frequenly</a:t>
            </a:r>
            <a:r>
              <a:rPr lang="en-US" dirty="0"/>
              <a:t> in RN compared to RL.</a:t>
            </a:r>
          </a:p>
          <a:p>
            <a:r>
              <a:rPr lang="en-US" dirty="0"/>
              <a:t>AS severity is associated with calcification of aortic valve</a:t>
            </a:r>
          </a:p>
          <a:p>
            <a:r>
              <a:rPr lang="en-US" dirty="0"/>
              <a:t>This is Rare L-R fusion.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29635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Consequence of complex pathological process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3921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Aortic dilation may affect from root to the proximal mid arch.  Present in </a:t>
            </a:r>
            <a:r>
              <a:rPr lang="en-US" dirty="0" err="1"/>
              <a:t>paediatric</a:t>
            </a:r>
            <a:r>
              <a:rPr lang="en-US" dirty="0"/>
              <a:t> population even without valve dysfunction.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7597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studies have even put for the hypothesis that due to the malignant nature of the disease, even root dilation more than 40 mm might require surgery . But large randomized control study is needed.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13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70282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2 main phenotypes have different genetic basis and different flow pattern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IN" smtClean="0"/>
              <a:t>15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43578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9/20/2024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9/20/2024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9/20/2024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9/20/2024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9/20/2024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9/20/2024</a:t>
            </a:fld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9/20/2024</a:t>
            </a:fld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9/20/2024</a:t>
            </a:fld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9/20/2024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9/20/2024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9/20/2024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10B62D9-C4E8-708C-DC3B-843058F1724A}"/>
              </a:ext>
            </a:extLst>
          </p:cNvPr>
          <p:cNvSpPr/>
          <p:nvPr/>
        </p:nvSpPr>
        <p:spPr>
          <a:xfrm>
            <a:off x="1053852" y="1412776"/>
            <a:ext cx="748272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Aortopathy in Patients with Bicuspid aortic valve</a:t>
            </a:r>
            <a:endParaRPr lang="en-IN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469BC2-AE31-AA8B-CD47-D18ED746F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979"/>
            <a:ext cx="12188825" cy="68788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4360BC-CFCA-D809-2D17-1CDC3DA046AF}"/>
              </a:ext>
            </a:extLst>
          </p:cNvPr>
          <p:cNvSpPr txBox="1"/>
          <p:nvPr/>
        </p:nvSpPr>
        <p:spPr>
          <a:xfrm>
            <a:off x="477788" y="57332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20-30%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89DFE0-88E4-8159-CEB4-EC87C053EDF6}"/>
              </a:ext>
            </a:extLst>
          </p:cNvPr>
          <p:cNvSpPr txBox="1"/>
          <p:nvPr/>
        </p:nvSpPr>
        <p:spPr>
          <a:xfrm>
            <a:off x="5029186" y="573178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60-80%</a:t>
            </a:r>
            <a:endParaRPr lang="en-I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38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AFBDD-EE17-597B-CFE6-761EA61F2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Aortic </a:t>
            </a:r>
            <a:r>
              <a:rPr lang="en-US" dirty="0" err="1"/>
              <a:t>aneursym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D1E19-3405-36F2-62E1-2F5164157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8945" y="2362199"/>
            <a:ext cx="9134391" cy="4114801"/>
          </a:xfrm>
        </p:spPr>
        <p:txBody>
          <a:bodyPr/>
          <a:lstStyle/>
          <a:p>
            <a:r>
              <a:rPr lang="en-US" dirty="0"/>
              <a:t>RR  80 times higher in </a:t>
            </a:r>
            <a:r>
              <a:rPr lang="en-US" dirty="0" err="1"/>
              <a:t>Bav</a:t>
            </a:r>
            <a:r>
              <a:rPr lang="en-US" dirty="0"/>
              <a:t> Than in general population. </a:t>
            </a:r>
          </a:p>
          <a:p>
            <a:r>
              <a:rPr lang="en-US" dirty="0"/>
              <a:t>More Rapid in BAV than in TAV</a:t>
            </a:r>
          </a:p>
          <a:p>
            <a:r>
              <a:rPr lang="en-US" dirty="0"/>
              <a:t>0.2 – 2mm / year increase in BAV</a:t>
            </a:r>
          </a:p>
          <a:p>
            <a:r>
              <a:rPr lang="en-US" dirty="0"/>
              <a:t>Root dilation </a:t>
            </a:r>
            <a:r>
              <a:rPr lang="en-US" dirty="0">
                <a:sym typeface="Wingdings" panose="05000000000000000000" pitchFamily="2" charset="2"/>
              </a:rPr>
              <a:t> Malignant course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099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49830-A205-BAFC-F710-11824FE8C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E1B21-7F7B-2A08-4AD7-E61CA64CE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4B14C9-FB95-DF3E-6C89-E9B5D6C7B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97"/>
            <a:ext cx="1218882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4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DD69A8-F4A0-9F0E-B3DF-E91036858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77" y="0"/>
            <a:ext cx="7558896" cy="3212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41446F-CD7F-0BB2-4CFC-58E3B0C738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935"/>
          <a:stretch/>
        </p:blipFill>
        <p:spPr>
          <a:xfrm>
            <a:off x="4510236" y="3212976"/>
            <a:ext cx="7678589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4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sstwitter.com_1726825380843">
            <a:hlinkClick r:id="" action="ppaction://media"/>
            <a:extLst>
              <a:ext uri="{FF2B5EF4-FFF2-40B4-BE49-F238E27FC236}">
                <a16:creationId xmlns:a16="http://schemas.microsoft.com/office/drawing/2014/main" id="{8049C058-501B-E5B8-0DB5-7D6D51824AE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50085"/>
          <a:stretch/>
        </p:blipFill>
        <p:spPr>
          <a:xfrm>
            <a:off x="0" y="-34220"/>
            <a:ext cx="5472608" cy="6852709"/>
          </a:xfr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415A8D2-941A-B122-82EC-F73C2CEB36F8}"/>
              </a:ext>
            </a:extLst>
          </p:cNvPr>
          <p:cNvSpPr txBox="1">
            <a:spLocks/>
          </p:cNvSpPr>
          <p:nvPr/>
        </p:nvSpPr>
        <p:spPr>
          <a:xfrm>
            <a:off x="6062552" y="1052736"/>
            <a:ext cx="5144427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Ascending Aorta phenotype </a:t>
            </a:r>
            <a:endParaRPr lang="en-IN" sz="3200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8015D3-4B61-4F30-4B93-CBB1C4718C07}"/>
              </a:ext>
            </a:extLst>
          </p:cNvPr>
          <p:cNvSpPr txBox="1">
            <a:spLocks/>
          </p:cNvSpPr>
          <p:nvPr/>
        </p:nvSpPr>
        <p:spPr>
          <a:xfrm>
            <a:off x="5950396" y="2348880"/>
            <a:ext cx="4416552" cy="5760640"/>
          </a:xfrm>
          <a:prstGeom prst="rect">
            <a:avLst/>
          </a:prstGeom>
        </p:spPr>
        <p:txBody>
          <a:bodyPr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MC phenotype of any valve morphology</a:t>
            </a:r>
          </a:p>
          <a:p>
            <a:r>
              <a:rPr lang="en-US" dirty="0"/>
              <a:t>Common in </a:t>
            </a:r>
            <a:r>
              <a:rPr lang="en-US" b="1" dirty="0"/>
              <a:t>anterior aortic wall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extend to aortic arch</a:t>
            </a:r>
            <a:endParaRPr lang="en-US" dirty="0"/>
          </a:p>
          <a:p>
            <a:r>
              <a:rPr lang="en-US" dirty="0"/>
              <a:t>RN BAV</a:t>
            </a:r>
          </a:p>
          <a:p>
            <a:r>
              <a:rPr lang="en-US" dirty="0"/>
              <a:t>Older age at diagnosis</a:t>
            </a:r>
          </a:p>
          <a:p>
            <a:r>
              <a:rPr lang="en-US" dirty="0"/>
              <a:t>Associated with AS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6978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70BD24-4135-6950-47E8-399EDC9E0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14383" y="332656"/>
            <a:ext cx="4416552" cy="762000"/>
          </a:xfrm>
        </p:spPr>
        <p:txBody>
          <a:bodyPr/>
          <a:lstStyle/>
          <a:p>
            <a:r>
              <a:rPr lang="en-US" sz="3200" dirty="0"/>
              <a:t>Root phenotype</a:t>
            </a:r>
            <a:endParaRPr lang="en-IN" sz="3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D73254-FC21-8165-5A88-BA8EA5CDD8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8428" y="1606207"/>
            <a:ext cx="4416552" cy="4925144"/>
          </a:xfrm>
        </p:spPr>
        <p:txBody>
          <a:bodyPr>
            <a:normAutofit/>
          </a:bodyPr>
          <a:lstStyle/>
          <a:p>
            <a:r>
              <a:rPr lang="en-US" dirty="0"/>
              <a:t>Genetic cause</a:t>
            </a:r>
          </a:p>
          <a:p>
            <a:r>
              <a:rPr lang="en-US" dirty="0"/>
              <a:t>More malignant form / Faster growth rates / higher AEs.</a:t>
            </a:r>
          </a:p>
          <a:p>
            <a:r>
              <a:rPr lang="en-US" dirty="0"/>
              <a:t>RL BAV / Rarely in RN BAV</a:t>
            </a:r>
          </a:p>
          <a:p>
            <a:r>
              <a:rPr lang="en-US" dirty="0"/>
              <a:t>Earlier age at diagnosis</a:t>
            </a:r>
          </a:p>
          <a:p>
            <a:r>
              <a:rPr lang="en-US" dirty="0"/>
              <a:t>Associated with male sex and AR</a:t>
            </a:r>
          </a:p>
          <a:p>
            <a:r>
              <a:rPr lang="en-US" dirty="0"/>
              <a:t>AS is inversely related</a:t>
            </a:r>
            <a:endParaRPr lang="en-IN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9BF4AF-E2BC-48E0-E984-F16CC9FC48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" name="ssstwitter.com_1726825437824">
            <a:hlinkClick r:id="" action="ppaction://media"/>
            <a:extLst>
              <a:ext uri="{FF2B5EF4-FFF2-40B4-BE49-F238E27FC236}">
                <a16:creationId xmlns:a16="http://schemas.microsoft.com/office/drawing/2014/main" id="{AF9920E6-7360-EE53-5293-E3A30D544F66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17" y="36186"/>
            <a:ext cx="5903946" cy="6821973"/>
          </a:xfrm>
        </p:spPr>
      </p:pic>
    </p:spTree>
    <p:extLst>
      <p:ext uri="{BB962C8B-B14F-4D97-AF65-F5344CB8AC3E}">
        <p14:creationId xmlns:p14="http://schemas.microsoft.com/office/powerpoint/2010/main" val="344816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5E4CD-5836-BDB8-F488-F939C1842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B29F5-E3AC-7BC1-1B10-CC22FFC09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F08450-85A1-3D0C-1E81-3EF05290A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3" y="0"/>
            <a:ext cx="12178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7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CAD5A-7168-01B5-5D9A-292B82F90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844" y="1484784"/>
            <a:ext cx="10873208" cy="5373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>
                <a:solidFill>
                  <a:schemeClr val="tx1">
                    <a:lumMod val="95000"/>
                  </a:schemeClr>
                </a:solidFill>
                <a:sym typeface="Wingdings" panose="05000000000000000000" pitchFamily="2" charset="2"/>
              </a:rPr>
              <a:t>Prenatal dilated ascending aorta is a rare finding (0.06%)  37% of them had BAV</a:t>
            </a:r>
          </a:p>
          <a:p>
            <a:r>
              <a:rPr lang="en-IN" dirty="0">
                <a:sym typeface="Wingdings" panose="05000000000000000000" pitchFamily="2" charset="2"/>
              </a:rPr>
              <a:t>Dilation (in child )   Normally functioning valve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sym typeface="Wingdings" panose="05000000000000000000" pitchFamily="2" charset="2"/>
              </a:rPr>
              <a:t>Aortic diameter progression was reported as very slow </a:t>
            </a:r>
          </a:p>
          <a:p>
            <a:pPr marL="0" indent="0">
              <a:buNone/>
            </a:pPr>
            <a:r>
              <a:rPr lang="en-IN" dirty="0">
                <a:sym typeface="Wingdings" panose="05000000000000000000" pitchFamily="2" charset="2"/>
              </a:rPr>
              <a:t>( Predictors – severity of valvular disease / uncorrected coarctation;</a:t>
            </a:r>
          </a:p>
          <a:p>
            <a:pPr marL="0" indent="0">
              <a:buNone/>
            </a:pPr>
            <a:r>
              <a:rPr lang="en-IN" dirty="0">
                <a:sym typeface="Wingdings" panose="05000000000000000000" pitchFamily="2" charset="2"/>
              </a:rPr>
              <a:t>No impact on BAV morphotypes 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solidFill>
                  <a:schemeClr val="tx1">
                    <a:lumMod val="95000"/>
                  </a:schemeClr>
                </a:solidFill>
                <a:sym typeface="Wingdings" panose="05000000000000000000" pitchFamily="2" charset="2"/>
              </a:rPr>
              <a:t>History of coarctation  Smaller roots and ascending aorta diameter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dirty="0">
                <a:sym typeface="Wingdings" panose="05000000000000000000" pitchFamily="2" charset="2"/>
              </a:rPr>
              <a:t>Related aortic events like Aortic dissection are extremely rare in children and </a:t>
            </a:r>
            <a:r>
              <a:rPr lang="en-IN" dirty="0" err="1">
                <a:sym typeface="Wingdings" panose="05000000000000000000" pitchFamily="2" charset="2"/>
              </a:rPr>
              <a:t>adoloscents</a:t>
            </a:r>
            <a:endParaRPr lang="en-IN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dirty="0">
              <a:solidFill>
                <a:schemeClr val="tx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IN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IN" dirty="0">
              <a:solidFill>
                <a:schemeClr val="tx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I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EF9201-BDDF-A3E7-4327-A24D0AE0B298}"/>
              </a:ext>
            </a:extLst>
          </p:cNvPr>
          <p:cNvSpPr/>
          <p:nvPr/>
        </p:nvSpPr>
        <p:spPr>
          <a:xfrm>
            <a:off x="1557908" y="332656"/>
            <a:ext cx="6216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Pediatric population</a:t>
            </a:r>
            <a:endParaRPr lang="en-IN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7983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947D8-EB07-A088-E427-FB76524BC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3892" y="2204864"/>
            <a:ext cx="9134391" cy="4114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Aortic dilation detection:</a:t>
            </a:r>
          </a:p>
          <a:p>
            <a:pPr marL="0" indent="0">
              <a:buNone/>
            </a:pPr>
            <a:endParaRPr lang="en-US" b="1" dirty="0"/>
          </a:p>
          <a:p>
            <a:pPr marL="457200" indent="-457200">
              <a:buAutoNum type="arabicParenR"/>
            </a:pPr>
            <a:r>
              <a:rPr lang="en-US" b="1" dirty="0"/>
              <a:t>TTE </a:t>
            </a:r>
            <a:r>
              <a:rPr lang="en-US" b="1" dirty="0">
                <a:sym typeface="Wingdings" panose="05000000000000000000" pitchFamily="2" charset="2"/>
              </a:rPr>
              <a:t> First line ( Less precise particularly beyond aortic root)</a:t>
            </a:r>
          </a:p>
          <a:p>
            <a:pPr marL="457200" indent="-457200">
              <a:buFont typeface="Arial" pitchFamily="34" charset="0"/>
              <a:buAutoNum type="arabicParenR"/>
            </a:pPr>
            <a:r>
              <a:rPr lang="en-US" b="1" dirty="0"/>
              <a:t>Measurement of Diameters from Annulus to the descending thoracic aorta ( assess coarctation also)</a:t>
            </a:r>
          </a:p>
          <a:p>
            <a:pPr marL="0" indent="0">
              <a:buNone/>
            </a:pPr>
            <a:endParaRPr lang="en-US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I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55B1AB-23B8-3FA1-90B4-8F75F88A81D5}"/>
              </a:ext>
            </a:extLst>
          </p:cNvPr>
          <p:cNvSpPr/>
          <p:nvPr/>
        </p:nvSpPr>
        <p:spPr>
          <a:xfrm>
            <a:off x="1053852" y="76670"/>
            <a:ext cx="65886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Non invasive imaging</a:t>
            </a:r>
            <a:endParaRPr lang="en-IN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C9B60A-B63A-170D-757A-3D09ACDAC3C2}"/>
              </a:ext>
            </a:extLst>
          </p:cNvPr>
          <p:cNvSpPr/>
          <p:nvPr/>
        </p:nvSpPr>
        <p:spPr>
          <a:xfrm>
            <a:off x="8769421" y="332656"/>
            <a:ext cx="2528257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1)ECHO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2)CT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3)CMR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656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A602D-8007-8156-DE09-3CCBEE952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884" y="1340768"/>
            <a:ext cx="9134391" cy="46085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Aortic root asymmetry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The long axis of the ovoid root (i.e. largest aortic root diameter) is  roughly perpendicular to the aortic valve opening in all BAV patients.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0070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2360FD-4D4E-9EE1-F734-2D644A650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94012" y="206015"/>
            <a:ext cx="6984776" cy="644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4007F-2104-2608-B176-5ECC7A50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71DA9-09AB-C645-06D8-740FA22A8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1E7602-89CD-86AA-104E-1DA86A14E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2FD02A-068D-7D4B-3E42-C489BB2C458F}"/>
              </a:ext>
            </a:extLst>
          </p:cNvPr>
          <p:cNvSpPr txBox="1"/>
          <p:nvPr/>
        </p:nvSpPr>
        <p:spPr>
          <a:xfrm>
            <a:off x="27085" y="5248869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R-N fusion </a:t>
            </a:r>
          </a:p>
          <a:p>
            <a:r>
              <a:rPr lang="en-US" dirty="0">
                <a:solidFill>
                  <a:schemeClr val="bg1"/>
                </a:solidFill>
              </a:rPr>
              <a:t>Valve opening vertical</a:t>
            </a:r>
          </a:p>
          <a:p>
            <a:r>
              <a:rPr lang="en-US" dirty="0">
                <a:solidFill>
                  <a:schemeClr val="bg1"/>
                </a:solidFill>
              </a:rPr>
              <a:t>Maximal diameter is horizontal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EFB1B1-C6A3-ABBA-9317-687580757394}"/>
              </a:ext>
            </a:extLst>
          </p:cNvPr>
          <p:cNvSpPr txBox="1"/>
          <p:nvPr/>
        </p:nvSpPr>
        <p:spPr>
          <a:xfrm>
            <a:off x="68288" y="1626160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R-L fusion </a:t>
            </a:r>
          </a:p>
          <a:p>
            <a:r>
              <a:rPr lang="en-US" dirty="0">
                <a:solidFill>
                  <a:schemeClr val="bg1"/>
                </a:solidFill>
              </a:rPr>
              <a:t>Valve opening Horizontal</a:t>
            </a:r>
          </a:p>
          <a:p>
            <a:r>
              <a:rPr lang="en-US" dirty="0">
                <a:solidFill>
                  <a:schemeClr val="bg1"/>
                </a:solidFill>
              </a:rPr>
              <a:t>Maximal diameter is vertical</a:t>
            </a:r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13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38972-A330-0BF5-DE91-AC63CC9A3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972" y="692696"/>
            <a:ext cx="9134391" cy="57591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PLAX on TTE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U</a:t>
            </a:r>
            <a:r>
              <a:rPr lang="en-US" dirty="0"/>
              <a:t>nderestimates maximal aortic root diameter in R-N BAV &gt; R-L BAV</a:t>
            </a:r>
          </a:p>
          <a:p>
            <a:pPr marL="0" indent="0">
              <a:buNone/>
            </a:pPr>
            <a:r>
              <a:rPr lang="en-US" dirty="0"/>
              <a:t>Hence short axis view by TTE may be useful as a initial evaluation in root asymmetry.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0920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795CE-89FA-D401-D2CE-2642DC9A9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4664"/>
            <a:ext cx="4896544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CMR and CT </a:t>
            </a:r>
            <a:r>
              <a:rPr lang="en-US" dirty="0">
                <a:sym typeface="Wingdings" panose="05000000000000000000" pitchFamily="2" charset="2"/>
              </a:rPr>
              <a:t> Gold standard for      aorta size evaluation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Overestimates aortic diameter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Compared to current double oblique method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Some researchers suggest  Reduction in aortic diameter threshold to indicate surgery at smaller dimensions.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AD53C3-D194-B0C1-A6D8-074481F25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780" y="-2790"/>
            <a:ext cx="4183497" cy="6824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F2F1DE-9BC3-C8DD-9B97-BAAF0D6F43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137" r="4759"/>
          <a:stretch/>
        </p:blipFill>
        <p:spPr>
          <a:xfrm>
            <a:off x="4896544" y="0"/>
            <a:ext cx="3284477" cy="683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9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A0039-A6C6-2F2F-E96E-63D6DEACE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Natural variability of aorta size related to patient </a:t>
            </a:r>
            <a:r>
              <a:rPr lang="en-US" dirty="0" err="1"/>
              <a:t>age,sex</a:t>
            </a:r>
            <a:r>
              <a:rPr lang="en-US" dirty="0"/>
              <a:t>, body size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Nomograms have been developed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Useful in Paediatric patients </a:t>
            </a:r>
          </a:p>
          <a:p>
            <a:pPr marL="0" indent="0">
              <a:buNone/>
            </a:pPr>
            <a:r>
              <a:rPr lang="en-IN" dirty="0"/>
              <a:t>Limited use in adults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Aortic dilation : Z score of </a:t>
            </a:r>
            <a:r>
              <a:rPr lang="en-IN" u="sng" dirty="0"/>
              <a:t>&gt;</a:t>
            </a:r>
            <a:r>
              <a:rPr lang="en-IN" dirty="0"/>
              <a:t>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76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1C474-B30E-9D8C-D122-D03C11A02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216" y="764704"/>
            <a:ext cx="9391732" cy="4968552"/>
          </a:xfrm>
        </p:spPr>
        <p:txBody>
          <a:bodyPr/>
          <a:lstStyle/>
          <a:p>
            <a:r>
              <a:rPr lang="en-US" dirty="0"/>
              <a:t>Protocol for follow up imaging in BAV patients </a:t>
            </a:r>
            <a:r>
              <a:rPr lang="en-US" dirty="0">
                <a:sym typeface="Wingdings" panose="05000000000000000000" pitchFamily="2" charset="2"/>
              </a:rPr>
              <a:t> Should be individualized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Frequency between 1-2 years  </a:t>
            </a:r>
          </a:p>
          <a:p>
            <a:pPr marL="457200" indent="-457200">
              <a:buAutoNum type="arabicParenR"/>
            </a:pPr>
            <a:r>
              <a:rPr lang="en-US" dirty="0">
                <a:sym typeface="Wingdings" panose="05000000000000000000" pitchFamily="2" charset="2"/>
              </a:rPr>
              <a:t>Aortic diameters and </a:t>
            </a:r>
          </a:p>
          <a:p>
            <a:pPr marL="457200" indent="-457200">
              <a:buAutoNum type="arabicParenR"/>
            </a:pPr>
            <a:r>
              <a:rPr lang="en-US" dirty="0">
                <a:sym typeface="Wingdings" panose="05000000000000000000" pitchFamily="2" charset="2"/>
              </a:rPr>
              <a:t>Cardiovascular risk factors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When there is agreement with ECHO and CMR/CT,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 ECHO can be used as follow up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 (but need to be confirmed by CT or CMR every 3 years)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765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EE1CC-1632-4443-3797-29A94BC25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5940" y="836712"/>
            <a:ext cx="9134391" cy="4114801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chemeClr val="accent5"/>
                </a:solidFill>
              </a:rPr>
              <a:t>CT/CMR </a:t>
            </a:r>
          </a:p>
          <a:p>
            <a:pPr marL="0" indent="0">
              <a:buNone/>
            </a:pPr>
            <a:endParaRPr lang="en-US" sz="3200" dirty="0">
              <a:solidFill>
                <a:schemeClr val="accent5"/>
              </a:solidFill>
            </a:endParaRPr>
          </a:p>
          <a:p>
            <a:pPr marL="457200" indent="-457200">
              <a:buAutoNum type="arabicParenR"/>
            </a:pPr>
            <a:r>
              <a:rPr lang="en-US" dirty="0"/>
              <a:t>Aortic dilation not confined to aortic root /Proximal </a:t>
            </a:r>
            <a:r>
              <a:rPr lang="en-US" dirty="0" err="1"/>
              <a:t>Asc</a:t>
            </a:r>
            <a:r>
              <a:rPr lang="en-US" dirty="0"/>
              <a:t>. Aorta</a:t>
            </a:r>
          </a:p>
          <a:p>
            <a:pPr marL="457200" indent="-457200">
              <a:buAutoNum type="arabicParenR"/>
            </a:pPr>
            <a:r>
              <a:rPr lang="en-US" dirty="0"/>
              <a:t>Disagreement with Echo</a:t>
            </a:r>
          </a:p>
          <a:p>
            <a:pPr marL="457200" indent="-457200">
              <a:buAutoNum type="arabicParenR"/>
            </a:pPr>
            <a:r>
              <a:rPr lang="en-US" dirty="0"/>
              <a:t>Any diameter </a:t>
            </a:r>
            <a:r>
              <a:rPr lang="en-US" u="sng" dirty="0"/>
              <a:t>&gt;</a:t>
            </a:r>
            <a:r>
              <a:rPr lang="en-US" dirty="0"/>
              <a:t> 45mm by Echo , regardless of its location</a:t>
            </a:r>
          </a:p>
          <a:p>
            <a:pPr marL="457200" indent="-457200">
              <a:buAutoNum type="arabicParenR"/>
            </a:pPr>
            <a:r>
              <a:rPr lang="en-US" dirty="0"/>
              <a:t>Assess aortic root diameter when short axis by echo suggest asymmetric root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3010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46C35-0930-CBB8-BAF4-27A034328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876" y="-387424"/>
            <a:ext cx="9144001" cy="1371600"/>
          </a:xfrm>
        </p:spPr>
        <p:txBody>
          <a:bodyPr/>
          <a:lstStyle/>
          <a:p>
            <a:r>
              <a:rPr lang="en-US" dirty="0"/>
              <a:t>Assessment of Aortic stiffness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8DB03-F3F7-B455-0E77-7EFFA674D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092" y="1124744"/>
            <a:ext cx="10332639" cy="5035624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Distensibility and Circumferential strain </a:t>
            </a:r>
            <a:r>
              <a:rPr lang="en-US" dirty="0">
                <a:sym typeface="Wingdings" panose="05000000000000000000" pitchFamily="2" charset="2"/>
              </a:rPr>
              <a:t>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Quantify the circumferential deformation experienced the  aorta wall during the cardiac cycle.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Longitudinal strain 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Contraction of Left ventricle which moves the aortic valve plane downward and cyclically elongates ascending aorta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Pulse wave velocity  Structural stiffness </a:t>
            </a:r>
          </a:p>
        </p:txBody>
      </p:sp>
    </p:spTree>
    <p:extLst>
      <p:ext uri="{BB962C8B-B14F-4D97-AF65-F5344CB8AC3E}">
        <p14:creationId xmlns:p14="http://schemas.microsoft.com/office/powerpoint/2010/main" val="374473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wittervid.com_HsiaoMDPhD_0a922c">
            <a:hlinkClick r:id="" action="ppaction://media"/>
            <a:extLst>
              <a:ext uri="{FF2B5EF4-FFF2-40B4-BE49-F238E27FC236}">
                <a16:creationId xmlns:a16="http://schemas.microsoft.com/office/drawing/2014/main" id="{820A3E8D-5D28-404B-A7E6-0FC1362EA4F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97499"/>
            <a:ext cx="6984776" cy="6060501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178CC3-1238-BF72-6D1C-FBB5160F4725}"/>
              </a:ext>
            </a:extLst>
          </p:cNvPr>
          <p:cNvSpPr/>
          <p:nvPr/>
        </p:nvSpPr>
        <p:spPr>
          <a:xfrm>
            <a:off x="6869" y="-99392"/>
            <a:ext cx="10278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Assessment of Aortic flow pattern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8DFB38-E5F2-3369-1508-F8986711490F}"/>
              </a:ext>
            </a:extLst>
          </p:cNvPr>
          <p:cNvSpPr/>
          <p:nvPr/>
        </p:nvSpPr>
        <p:spPr>
          <a:xfrm>
            <a:off x="7462564" y="1556792"/>
            <a:ext cx="45177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4 - D flow CMR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56EDE5-6811-4A67-9C2E-820E5076B29C}"/>
              </a:ext>
            </a:extLst>
          </p:cNvPr>
          <p:cNvSpPr txBox="1"/>
          <p:nvPr/>
        </p:nvSpPr>
        <p:spPr>
          <a:xfrm>
            <a:off x="7606580" y="3731548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effectLst/>
                <a:highlight>
                  <a:srgbClr val="FF0000"/>
                </a:highlight>
                <a:latin typeface="ElsevierGulliver"/>
              </a:rPr>
              <a:t>Aortic wall sheer stress  </a:t>
            </a:r>
            <a:r>
              <a:rPr lang="en-US" sz="2400" b="0" i="0" dirty="0">
                <a:effectLst/>
                <a:latin typeface="ElsevierGulliver"/>
              </a:rPr>
              <a:t>- </a:t>
            </a:r>
            <a:r>
              <a:rPr lang="en-US" sz="2400" dirty="0">
                <a:latin typeface="ElsevierGulliver"/>
              </a:rPr>
              <a:t>B</a:t>
            </a:r>
            <a:r>
              <a:rPr lang="en-US" sz="2400" b="0" i="0" dirty="0">
                <a:effectLst/>
                <a:latin typeface="ElsevierGulliver"/>
              </a:rPr>
              <a:t>iomarker that can identify the potential need for surgery at follow up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83899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3C496-3E73-69B7-E11D-7BFF5FE2E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6FA91-116E-C233-08EF-F26494714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D560B8-633A-EBBF-10F2-2CCACABBD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118"/>
            <a:ext cx="12188825" cy="685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2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9016F-F4B8-20DE-6322-2020AD77D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3EDA1-CF36-D49A-9B95-69FD19276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28BF17-DFD5-9A07-4730-E595BD75E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5" y="14708"/>
            <a:ext cx="12158950" cy="681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2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7C4B51-E04A-71B9-97AC-94E7D501C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4052" y="2204864"/>
            <a:ext cx="9134391" cy="244827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Most common Congenital heart disease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Diagnosed incidentally in TTE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Prevalence – 0.7% - 1.4%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Predominance in Men -  2:1 – 3:1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>
              <a:buNone/>
            </a:pP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04839-926D-20A2-E35C-42B5579731EF}"/>
              </a:ext>
            </a:extLst>
          </p:cNvPr>
          <p:cNvSpPr/>
          <p:nvPr/>
        </p:nvSpPr>
        <p:spPr>
          <a:xfrm>
            <a:off x="1096303" y="764704"/>
            <a:ext cx="6340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Bicuspid Aortic valve</a:t>
            </a:r>
          </a:p>
        </p:txBody>
      </p:sp>
    </p:spTree>
    <p:extLst>
      <p:ext uri="{BB962C8B-B14F-4D97-AF65-F5344CB8AC3E}">
        <p14:creationId xmlns:p14="http://schemas.microsoft.com/office/powerpoint/2010/main" val="310620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955C4-3576-DB95-A109-52392CB44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Aortic 4D flow MRI - 3D blood flow in a patient with a bicuspid aortic valve">
            <a:hlinkClick r:id="" action="ppaction://media"/>
            <a:extLst>
              <a:ext uri="{FF2B5EF4-FFF2-40B4-BE49-F238E27FC236}">
                <a16:creationId xmlns:a16="http://schemas.microsoft.com/office/drawing/2014/main" id="{25AE696A-E177-875B-26CA-F9A9AF0DD89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88825" cy="6862404"/>
          </a:xfrm>
        </p:spPr>
      </p:pic>
    </p:spTree>
    <p:extLst>
      <p:ext uri="{BB962C8B-B14F-4D97-AF65-F5344CB8AC3E}">
        <p14:creationId xmlns:p14="http://schemas.microsoft.com/office/powerpoint/2010/main" val="244512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56AED-D048-C1F1-1049-112FDFADD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displacement &amp; Flow reversal ratio- higher value suggest non laminar flow</a:t>
            </a:r>
            <a:endParaRPr lang="en-IN" dirty="0"/>
          </a:p>
        </p:txBody>
      </p:sp>
      <p:pic>
        <p:nvPicPr>
          <p:cNvPr id="4" name="v1u9Y-qpH3-0ShNq">
            <a:hlinkClick r:id="" action="ppaction://media"/>
            <a:extLst>
              <a:ext uri="{FF2B5EF4-FFF2-40B4-BE49-F238E27FC236}">
                <a16:creationId xmlns:a16="http://schemas.microsoft.com/office/drawing/2014/main" id="{CC73B2AA-87F1-2A73-77E6-5957129509D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47250"/>
          <a:stretch/>
        </p:blipFill>
        <p:spPr>
          <a:xfrm>
            <a:off x="2422004" y="2276872"/>
            <a:ext cx="7344816" cy="4340696"/>
          </a:xfrm>
        </p:spPr>
      </p:pic>
    </p:spTree>
    <p:extLst>
      <p:ext uri="{BB962C8B-B14F-4D97-AF65-F5344CB8AC3E}">
        <p14:creationId xmlns:p14="http://schemas.microsoft.com/office/powerpoint/2010/main" val="420141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D7F48C-D473-1840-126B-B8A10BD2231A}"/>
              </a:ext>
            </a:extLst>
          </p:cNvPr>
          <p:cNvSpPr/>
          <p:nvPr/>
        </p:nvSpPr>
        <p:spPr>
          <a:xfrm>
            <a:off x="1735696" y="2967335"/>
            <a:ext cx="8717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Mechanism of Aortic dilation</a:t>
            </a:r>
          </a:p>
        </p:txBody>
      </p:sp>
    </p:spTree>
    <p:extLst>
      <p:ext uri="{BB962C8B-B14F-4D97-AF65-F5344CB8AC3E}">
        <p14:creationId xmlns:p14="http://schemas.microsoft.com/office/powerpoint/2010/main" val="291368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F2118-01F9-FE98-9437-6074684F4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WhatsApp Video 2024-09-18 at 11.40.08 PM">
            <a:hlinkClick r:id="" action="ppaction://media"/>
            <a:extLst>
              <a:ext uri="{FF2B5EF4-FFF2-40B4-BE49-F238E27FC236}">
                <a16:creationId xmlns:a16="http://schemas.microsoft.com/office/drawing/2014/main" id="{99990A17-DC57-02C1-437F-E890FD1AE9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0138" r="11130"/>
          <a:stretch/>
        </p:blipFill>
        <p:spPr>
          <a:xfrm>
            <a:off x="1701924" y="670384"/>
            <a:ext cx="9217024" cy="5517232"/>
          </a:xfrm>
        </p:spPr>
      </p:pic>
    </p:spTree>
    <p:extLst>
      <p:ext uri="{BB962C8B-B14F-4D97-AF65-F5344CB8AC3E}">
        <p14:creationId xmlns:p14="http://schemas.microsoft.com/office/powerpoint/2010/main" val="386039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8BA43-32D6-499A-C620-34B9506A8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ssstwitter.com_1726808345641">
            <a:hlinkClick r:id="" action="ppaction://media"/>
            <a:extLst>
              <a:ext uri="{FF2B5EF4-FFF2-40B4-BE49-F238E27FC236}">
                <a16:creationId xmlns:a16="http://schemas.microsoft.com/office/drawing/2014/main" id="{C28CDBF4-F7C1-2EEA-8722-C6294A70EFF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0076" y="9872"/>
            <a:ext cx="6912768" cy="6848128"/>
          </a:xfrm>
        </p:spPr>
      </p:pic>
    </p:spTree>
    <p:extLst>
      <p:ext uri="{BB962C8B-B14F-4D97-AF65-F5344CB8AC3E}">
        <p14:creationId xmlns:p14="http://schemas.microsoft.com/office/powerpoint/2010/main" val="118084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6C635E1-62B2-D1EC-8B7E-CCABCFE700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5822839"/>
              </p:ext>
            </p:extLst>
          </p:nvPr>
        </p:nvGraphicFramePr>
        <p:xfrm>
          <a:off x="-1682452" y="548680"/>
          <a:ext cx="12385376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22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92466-6C66-6954-5ECB-98E7EB464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7236295" cy="815752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Genetic factors</a:t>
            </a:r>
            <a:endParaRPr lang="en-IN" sz="4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5FDE8-0CC2-15DF-BCB4-7A9E0FFED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8939" y="1916832"/>
            <a:ext cx="9134391" cy="4114801"/>
          </a:xfrm>
        </p:spPr>
        <p:txBody>
          <a:bodyPr/>
          <a:lstStyle/>
          <a:p>
            <a:r>
              <a:rPr lang="en-US" dirty="0"/>
              <a:t>Most cases </a:t>
            </a:r>
            <a:r>
              <a:rPr lang="en-US" dirty="0">
                <a:sym typeface="Wingdings" panose="05000000000000000000" pitchFamily="2" charset="2"/>
              </a:rPr>
              <a:t> Sporadic</a:t>
            </a:r>
            <a:endParaRPr lang="en-US" dirty="0"/>
          </a:p>
          <a:p>
            <a:r>
              <a:rPr lang="en-US" dirty="0"/>
              <a:t>Underlying Genetic abnormality</a:t>
            </a:r>
          </a:p>
          <a:p>
            <a:r>
              <a:rPr lang="en-US" dirty="0"/>
              <a:t>Autosomal dominant pattern , Incomplete penetrance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degree relatives </a:t>
            </a:r>
            <a:r>
              <a:rPr lang="en-US" dirty="0">
                <a:sym typeface="Wingdings" panose="05000000000000000000" pitchFamily="2" charset="2"/>
              </a:rPr>
              <a:t> 6% ( men &gt; women)</a:t>
            </a:r>
          </a:p>
          <a:p>
            <a:r>
              <a:rPr lang="en-US" dirty="0">
                <a:sym typeface="Wingdings" panose="05000000000000000000" pitchFamily="2" charset="2"/>
              </a:rPr>
              <a:t>Genetic syndrome  Turner syndrome 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/>
              <a:t>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1739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93642-ADB0-FC9E-0C82-A9E1195D0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7293D-D2B4-A292-803F-11C7F5B71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30% of Turner patients have BAV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Higher </a:t>
            </a:r>
            <a:r>
              <a:rPr lang="en-IN" dirty="0" err="1"/>
              <a:t>prevelance</a:t>
            </a:r>
            <a:r>
              <a:rPr lang="en-IN" dirty="0"/>
              <a:t> of ( compared to Sporadic BAV)</a:t>
            </a:r>
          </a:p>
          <a:p>
            <a:pPr marL="457200" indent="-457200">
              <a:buAutoNum type="arabicParenR"/>
            </a:pPr>
            <a:r>
              <a:rPr lang="en-IN" dirty="0"/>
              <a:t>Coarctation</a:t>
            </a:r>
          </a:p>
          <a:p>
            <a:pPr marL="457200" indent="-457200">
              <a:buAutoNum type="arabicParenR"/>
            </a:pPr>
            <a:r>
              <a:rPr lang="en-IN" dirty="0"/>
              <a:t>Aortic aneurysm</a:t>
            </a:r>
          </a:p>
          <a:p>
            <a:pPr marL="457200" indent="-457200">
              <a:buAutoNum type="arabicParenR"/>
            </a:pPr>
            <a:r>
              <a:rPr lang="en-IN" dirty="0"/>
              <a:t>Acute aortic dissections</a:t>
            </a:r>
          </a:p>
        </p:txBody>
      </p:sp>
    </p:spTree>
    <p:extLst>
      <p:ext uri="{BB962C8B-B14F-4D97-AF65-F5344CB8AC3E}">
        <p14:creationId xmlns:p14="http://schemas.microsoft.com/office/powerpoint/2010/main" val="402945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7EBC1-6E37-F546-643D-965A07B69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document_6289838687115023143">
            <a:hlinkClick r:id="" action="ppaction://media"/>
            <a:extLst>
              <a:ext uri="{FF2B5EF4-FFF2-40B4-BE49-F238E27FC236}">
                <a16:creationId xmlns:a16="http://schemas.microsoft.com/office/drawing/2014/main" id="{D2F4DBA5-1CB6-5876-D425-02A4E9B76015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1229"/>
            <a:ext cx="12188825" cy="6836771"/>
          </a:xfrm>
        </p:spPr>
      </p:pic>
    </p:spTree>
    <p:extLst>
      <p:ext uri="{BB962C8B-B14F-4D97-AF65-F5344CB8AC3E}">
        <p14:creationId xmlns:p14="http://schemas.microsoft.com/office/powerpoint/2010/main" val="169425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2FB8E-C4DB-74DC-FBA6-85C3D48C4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Genetics and molecular basis of BAV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9CC8C-579E-106E-56DB-2228F174D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3" y="2492896"/>
            <a:ext cx="9134391" cy="4114801"/>
          </a:xfrm>
        </p:spPr>
        <p:txBody>
          <a:bodyPr>
            <a:normAutofit/>
          </a:bodyPr>
          <a:lstStyle/>
          <a:p>
            <a:r>
              <a:rPr lang="en-US" dirty="0"/>
              <a:t>NOTCH 1 </a:t>
            </a:r>
            <a:r>
              <a:rPr lang="en-US" dirty="0">
                <a:sym typeface="Wingdings" panose="05000000000000000000" pitchFamily="2" charset="2"/>
              </a:rPr>
              <a:t> Inherited aortic valve disease and with other left and right sided disease ( </a:t>
            </a:r>
            <a:r>
              <a:rPr lang="en-US" dirty="0" err="1">
                <a:sym typeface="Wingdings" panose="05000000000000000000" pitchFamily="2" charset="2"/>
              </a:rPr>
              <a:t>Tof</a:t>
            </a:r>
            <a:r>
              <a:rPr lang="en-US" dirty="0">
                <a:sym typeface="Wingdings" panose="05000000000000000000" pitchFamily="2" charset="2"/>
              </a:rPr>
              <a:t>, HLHS,TA)</a:t>
            </a:r>
          </a:p>
          <a:p>
            <a:r>
              <a:rPr lang="en-US" dirty="0">
                <a:sym typeface="Wingdings" panose="05000000000000000000" pitchFamily="2" charset="2"/>
              </a:rPr>
              <a:t>ACTA2  BAV and different vascular disease</a:t>
            </a:r>
          </a:p>
          <a:p>
            <a:r>
              <a:rPr lang="en-US" dirty="0">
                <a:sym typeface="Wingdings" panose="05000000000000000000" pitchFamily="2" charset="2"/>
              </a:rPr>
              <a:t>TGFRB1 and TGFRB2 – </a:t>
            </a:r>
            <a:r>
              <a:rPr lang="en-US" dirty="0" err="1">
                <a:sym typeface="Wingdings" panose="05000000000000000000" pitchFamily="2" charset="2"/>
              </a:rPr>
              <a:t>Loeys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Deitz</a:t>
            </a:r>
            <a:r>
              <a:rPr lang="en-US" dirty="0">
                <a:sym typeface="Wingdings" panose="05000000000000000000" pitchFamily="2" charset="2"/>
              </a:rPr>
              <a:t> syndrome  higher </a:t>
            </a:r>
            <a:r>
              <a:rPr lang="en-US" dirty="0" err="1">
                <a:sym typeface="Wingdings" panose="05000000000000000000" pitchFamily="2" charset="2"/>
              </a:rPr>
              <a:t>prevelance</a:t>
            </a:r>
            <a:r>
              <a:rPr lang="en-US" dirty="0">
                <a:sym typeface="Wingdings" panose="05000000000000000000" pitchFamily="2" charset="2"/>
              </a:rPr>
              <a:t> of BAV</a:t>
            </a:r>
          </a:p>
          <a:p>
            <a:r>
              <a:rPr lang="en-US" dirty="0">
                <a:sym typeface="Wingdings" panose="05000000000000000000" pitchFamily="2" charset="2"/>
              </a:rPr>
              <a:t>?Marfan</a:t>
            </a:r>
          </a:p>
          <a:p>
            <a:r>
              <a:rPr lang="en-US" dirty="0">
                <a:sym typeface="Wingdings" panose="05000000000000000000" pitchFamily="2" charset="2"/>
              </a:rPr>
              <a:t>Epigenetic alteration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dirty="0">
                <a:sym typeface="Wingdings" panose="05000000000000000000" pitchFamily="2" charset="2"/>
              </a:rPr>
              <a:t>  can contribute to Aortic dilation</a:t>
            </a:r>
          </a:p>
          <a:p>
            <a:pPr marL="0" indent="0">
              <a:buNone/>
            </a:pPr>
            <a:r>
              <a:rPr lang="en-US" dirty="0"/>
              <a:t>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0613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90C88EE-CCAA-B1B8-FC75-FAFEA8311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8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A82DB-146E-4252-EF79-49A658EA4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796" y="836712"/>
            <a:ext cx="10666412" cy="4114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600" dirty="0"/>
              <a:t>Genetic testing is not recommended for the typical BAV presentation, even if familial.</a:t>
            </a:r>
          </a:p>
          <a:p>
            <a:pPr marL="0" indent="0">
              <a:buNone/>
            </a:pPr>
            <a:r>
              <a:rPr lang="en-US" sz="2800" dirty="0"/>
              <a:t>( unless there is a family history of aortic dissection or early or unexplained sudden cardiac death or syndromic features) </a:t>
            </a:r>
          </a:p>
          <a:p>
            <a:endParaRPr lang="en-US" sz="5600" dirty="0"/>
          </a:p>
        </p:txBody>
      </p:sp>
    </p:spTree>
    <p:extLst>
      <p:ext uri="{BB962C8B-B14F-4D97-AF65-F5344CB8AC3E}">
        <p14:creationId xmlns:p14="http://schemas.microsoft.com/office/powerpoint/2010/main" val="407785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53427-A1A2-66C8-C49A-E3F7EF80D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97FDE-D6B8-DBBD-FFC6-DEDCD7EAC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0F10EE-4CDE-8DB1-D9F3-B3CF99202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8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0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6BE74-A08B-EA02-6723-18651836C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79C58-13D3-0943-72BF-E101754F2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A570CB-B8F6-C786-E6B6-A2E2051FE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763" y="0"/>
            <a:ext cx="9289032" cy="684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0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C49A8-2A8E-EF34-0C31-8801CB692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828" y="1628800"/>
            <a:ext cx="10873208" cy="381642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frequency of aortic dissection varies  by causal gene</a:t>
            </a:r>
            <a:br>
              <a:rPr lang="en-US" dirty="0"/>
            </a:br>
            <a:r>
              <a:rPr lang="en-US" sz="3200" b="1" dirty="0">
                <a:solidFill>
                  <a:srgbClr val="FF0000"/>
                </a:solidFill>
              </a:rPr>
              <a:t>LDS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Carriers of TGFBR1 and TGFBR2 pathogenic variants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Earlier and more highly penetrant aortic events (median age at first event, 28 to 34 years)</a:t>
            </a:r>
          </a:p>
          <a:p>
            <a:pPr marL="0" indent="0">
              <a:buNone/>
            </a:pPr>
            <a:r>
              <a:rPr lang="en-US" dirty="0"/>
              <a:t> than </a:t>
            </a:r>
          </a:p>
          <a:p>
            <a:pPr marL="0" indent="0">
              <a:buNone/>
            </a:pPr>
            <a:r>
              <a:rPr lang="en-US" dirty="0"/>
              <a:t>Carriers of the SMAD3 pathogenic variant (median age at first event, 45 years).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5014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7C742-3211-92AC-B95A-B61F59820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D72B5-B911-04B8-A808-1E55BFD37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6E7C58-FA12-F5C5-3615-D93C29325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0228"/>
            <a:ext cx="12188825" cy="683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0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8B382-B0A4-AAAC-BA4D-E4EE0F99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56" y="45308"/>
            <a:ext cx="7236295" cy="815752"/>
          </a:xfrm>
        </p:spPr>
        <p:txBody>
          <a:bodyPr/>
          <a:lstStyle/>
          <a:p>
            <a:r>
              <a:rPr lang="en-US" sz="4000" dirty="0"/>
              <a:t>Impact of Valvular dysfunction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F5FE8-7B4B-B14A-F82F-139B26F3D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200" y="1196752"/>
            <a:ext cx="9378788" cy="5878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Aortic valve stenosis further exacerbates Ascending Aorta flow alteration 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F676B3-B4BB-CF27-6FE9-A66260DD2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28799"/>
            <a:ext cx="12188825" cy="518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9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65F31-29F4-9F68-9963-8A8534218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Severe AR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br>
              <a:rPr lang="en-US" dirty="0">
                <a:sym typeface="Wingdings" panose="05000000000000000000" pitchFamily="2" charset="2"/>
              </a:rPr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84241-CE5D-8497-6F1A-8BDF4ACD5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>
                <a:sym typeface="Wingdings" panose="05000000000000000000" pitchFamily="2" charset="2"/>
              </a:rPr>
              <a:t>Homogenous increase in regional Wall stress due to increased stroke volume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403571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12F5-2A8D-A783-F6EF-E23EFDE1F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9D2CF-0A0D-3EEF-C0BF-CB0D8A065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3EBA0D-44AF-AA52-2813-C083A82EA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" y="0"/>
            <a:ext cx="12133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9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EC85F-04C2-8635-734A-A44ADB8A3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2348880"/>
            <a:ext cx="10044607" cy="1440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An initial 4D flow CMR at diagnosis may help to identify BAV patients with increased risk of dilation , which may deserve a close follow up.</a:t>
            </a:r>
            <a:endParaRPr lang="en-IN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162452-CD1B-C2D8-CEF1-40AB4280217F}"/>
              </a:ext>
            </a:extLst>
          </p:cNvPr>
          <p:cNvSpPr/>
          <p:nvPr/>
        </p:nvSpPr>
        <p:spPr>
          <a:xfrm>
            <a:off x="2991703" y="836712"/>
            <a:ext cx="620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Take home message</a:t>
            </a:r>
          </a:p>
        </p:txBody>
      </p:sp>
    </p:spTree>
    <p:extLst>
      <p:ext uri="{BB962C8B-B14F-4D97-AF65-F5344CB8AC3E}">
        <p14:creationId xmlns:p14="http://schemas.microsoft.com/office/powerpoint/2010/main" val="166468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99BD4-8273-9D0E-9B23-F9F232094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C836B-89E0-AC3D-31AD-DD9E38257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AE2FBE-2AA8-D39C-8F89-2E701AD7A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742" y="12611"/>
            <a:ext cx="8542683" cy="683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9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7CBB74-CB7A-C321-2360-EF0125BEE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clinical implications are:</a:t>
            </a:r>
            <a:br>
              <a:rPr lang="en-US" dirty="0"/>
            </a:br>
            <a:endParaRPr lang="en-I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977F5C-6C6A-B46E-57A1-FE19FB332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arenR"/>
            </a:pPr>
            <a:r>
              <a:rPr lang="en-US" dirty="0"/>
              <a:t>Valve dysfunction, </a:t>
            </a:r>
          </a:p>
          <a:p>
            <a:pPr marL="457200" indent="-457200">
              <a:buAutoNum type="arabicParenR"/>
            </a:pPr>
            <a:r>
              <a:rPr lang="en-US" dirty="0"/>
              <a:t>Aortic dilation, </a:t>
            </a:r>
          </a:p>
          <a:p>
            <a:pPr marL="457200" indent="-457200">
              <a:buAutoNum type="arabicParenR"/>
            </a:pPr>
            <a:r>
              <a:rPr lang="en-US" dirty="0"/>
              <a:t>Infective endocarditis,</a:t>
            </a:r>
          </a:p>
          <a:p>
            <a:pPr marL="457200" indent="-457200">
              <a:buAutoNum type="arabicParenR"/>
            </a:pPr>
            <a:r>
              <a:rPr lang="en-US" dirty="0"/>
              <a:t>Aortic dissection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0513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8F9C377-92C7-D70D-C64B-F22D568A2511}"/>
              </a:ext>
            </a:extLst>
          </p:cNvPr>
          <p:cNvSpPr/>
          <p:nvPr/>
        </p:nvSpPr>
        <p:spPr>
          <a:xfrm>
            <a:off x="4117689" y="2708920"/>
            <a:ext cx="39438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THANK YOU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058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0E4A5C-3E44-9AC0-23AA-FEDB3E890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-171400"/>
            <a:ext cx="9144001" cy="1371600"/>
          </a:xfrm>
        </p:spPr>
        <p:txBody>
          <a:bodyPr/>
          <a:lstStyle/>
          <a:p>
            <a:r>
              <a:rPr lang="en-US" dirty="0"/>
              <a:t>Risk factors for Aortic dissection in BAV:</a:t>
            </a:r>
            <a:endParaRPr lang="en-I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A3F1E7-DEBA-5EF9-8699-E8FBA3BE2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dirty="0"/>
              <a:t> Uncontrolled Hypertension</a:t>
            </a:r>
          </a:p>
          <a:p>
            <a:pPr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dirty="0"/>
              <a:t> History of Coarctation</a:t>
            </a:r>
          </a:p>
          <a:p>
            <a:pPr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dirty="0"/>
              <a:t> F/H of Aortic dissection</a:t>
            </a:r>
            <a:r>
              <a:rPr lang="en-IN" dirty="0"/>
              <a:t> / Early Unexplained SCD</a:t>
            </a:r>
          </a:p>
          <a:p>
            <a:pPr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IN" dirty="0"/>
              <a:t> Aortic diameter increase of  &gt; 3mm / year</a:t>
            </a:r>
          </a:p>
          <a:p>
            <a:pPr marL="0" indent="0">
              <a:buClr>
                <a:schemeClr val="accent6"/>
              </a:buClr>
              <a:buNone/>
            </a:pPr>
            <a:endParaRPr lang="en-IN" dirty="0"/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en-IN" dirty="0"/>
              <a:t> Prophylactic </a:t>
            </a:r>
            <a:r>
              <a:rPr lang="en-IN" dirty="0" err="1"/>
              <a:t>Asc</a:t>
            </a:r>
            <a:r>
              <a:rPr lang="en-IN" dirty="0"/>
              <a:t>. Aorta replacement at lower threshold</a:t>
            </a:r>
          </a:p>
          <a:p>
            <a:pPr marL="0" indent="0">
              <a:buClr>
                <a:schemeClr val="accent6"/>
              </a:buClr>
              <a:buNone/>
            </a:pPr>
            <a:r>
              <a:rPr lang="en-IN" dirty="0"/>
              <a:t> (Aortic diameter </a:t>
            </a:r>
            <a:r>
              <a:rPr lang="en-IN" u="sng" dirty="0"/>
              <a:t>&gt;</a:t>
            </a:r>
            <a:r>
              <a:rPr lang="en-IN" dirty="0"/>
              <a:t> 50mm compared to 55mm)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98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47892-C957-A5DA-125D-7B3A8AA88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ssstwitter.com_1726808080941">
            <a:hlinkClick r:id="" action="ppaction://media"/>
            <a:extLst>
              <a:ext uri="{FF2B5EF4-FFF2-40B4-BE49-F238E27FC236}">
                <a16:creationId xmlns:a16="http://schemas.microsoft.com/office/drawing/2014/main" id="{5F5C21C4-EFC9-A6CE-7437-FC955626C7E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23" y="34279"/>
            <a:ext cx="12166501" cy="6843657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8E492D-7D27-FA32-10C4-F0F2F1F4D83F}"/>
              </a:ext>
            </a:extLst>
          </p:cNvPr>
          <p:cNvSpPr/>
          <p:nvPr/>
        </p:nvSpPr>
        <p:spPr>
          <a:xfrm>
            <a:off x="549796" y="116208"/>
            <a:ext cx="3925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BAV with AS</a:t>
            </a:r>
            <a:endParaRPr lang="en-IN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0EB06D-2211-9757-956A-44A48F7A6E2D}"/>
              </a:ext>
            </a:extLst>
          </p:cNvPr>
          <p:cNvSpPr/>
          <p:nvPr/>
        </p:nvSpPr>
        <p:spPr>
          <a:xfrm>
            <a:off x="7521114" y="34279"/>
            <a:ext cx="3041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R-N &gt; R-L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7A5661-2CB2-5EEF-4ACE-1BBDB021FEDF}"/>
              </a:ext>
            </a:extLst>
          </p:cNvPr>
          <p:cNvSpPr/>
          <p:nvPr/>
        </p:nvSpPr>
        <p:spPr>
          <a:xfrm>
            <a:off x="333772" y="5661248"/>
            <a:ext cx="79704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Severity -&gt; Calcific leaflets</a:t>
            </a:r>
          </a:p>
        </p:txBody>
      </p:sp>
    </p:spTree>
    <p:extLst>
      <p:ext uri="{BB962C8B-B14F-4D97-AF65-F5344CB8AC3E}">
        <p14:creationId xmlns:p14="http://schemas.microsoft.com/office/powerpoint/2010/main" val="174391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27789-A011-4DF0-C649-BB510BB03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BAV With AR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3175A-23A7-9939-AAEE-6CE07C884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3" y="2564904"/>
            <a:ext cx="9134391" cy="4114801"/>
          </a:xfrm>
        </p:spPr>
        <p:txBody>
          <a:bodyPr/>
          <a:lstStyle/>
          <a:p>
            <a:r>
              <a:rPr lang="en-US" dirty="0"/>
              <a:t>Higher in male patients</a:t>
            </a:r>
          </a:p>
          <a:p>
            <a:r>
              <a:rPr lang="en-US" dirty="0"/>
              <a:t>Prevalence  - 23-70%</a:t>
            </a:r>
            <a:endParaRPr lang="en-IN" dirty="0"/>
          </a:p>
          <a:p>
            <a:r>
              <a:rPr lang="en-US" dirty="0"/>
              <a:t>Increases with aortic root diameter </a:t>
            </a:r>
          </a:p>
          <a:p>
            <a:r>
              <a:rPr lang="en-US" dirty="0"/>
              <a:t>Approximately a quarter of AR </a:t>
            </a:r>
            <a:r>
              <a:rPr lang="en-US" dirty="0">
                <a:sym typeface="Wingdings" panose="05000000000000000000" pitchFamily="2" charset="2"/>
              </a:rPr>
              <a:t> Aortic root dilation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81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40497-A6DE-B20C-2CA2-E5DCDEAC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852" y="-387424"/>
            <a:ext cx="9144001" cy="1371600"/>
          </a:xfrm>
        </p:spPr>
        <p:txBody>
          <a:bodyPr>
            <a:normAutofit/>
          </a:bodyPr>
          <a:lstStyle/>
          <a:p>
            <a:r>
              <a:rPr lang="en-US" sz="4800" dirty="0"/>
              <a:t>Bicuspid aortopathy</a:t>
            </a:r>
            <a:endParaRPr lang="en-IN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D14BF-887D-3A6D-B7DD-4EE083A68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021" y="1137320"/>
            <a:ext cx="5253338" cy="411480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Dilation of Thoracic aorta </a:t>
            </a:r>
            <a:r>
              <a:rPr lang="en-US" dirty="0">
                <a:sym typeface="Wingdings" panose="05000000000000000000" pitchFamily="2" charset="2"/>
              </a:rPr>
              <a:t> 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1) Disruption of elastin and 	    	collagen fibers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2) Smooth muscle cell loss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3) </a:t>
            </a:r>
            <a:r>
              <a:rPr lang="en-US" dirty="0" err="1">
                <a:sym typeface="Wingdings" panose="05000000000000000000" pitchFamily="2" charset="2"/>
              </a:rPr>
              <a:t>Metallo</a:t>
            </a:r>
            <a:r>
              <a:rPr lang="en-US" dirty="0">
                <a:sym typeface="Wingdings" panose="05000000000000000000" pitchFamily="2" charset="2"/>
              </a:rPr>
              <a:t>-proteinase release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4) Loss of fibrillin 1 microfibril</a:t>
            </a:r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6FEBB0-98E9-DC73-8AD1-CDE52BA85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867" y="1124744"/>
            <a:ext cx="7401958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6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4CBF9558-C12D-4F51-9AA3-9D0796951DBC}" vid="{FFC159E6-A134-46E7-B1A0-C306E39FC295}"/>
    </a:ext>
  </a:extLst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digital blue tunnel presentation (widescreen)</Template>
  <TotalTime>1244</TotalTime>
  <Words>1801</Words>
  <Application>Microsoft Office PowerPoint</Application>
  <PresentationFormat>Custom</PresentationFormat>
  <Paragraphs>256</Paragraphs>
  <Slides>50</Slides>
  <Notes>30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-apple-system</vt:lpstr>
      <vt:lpstr>Arial</vt:lpstr>
      <vt:lpstr>Corbel</vt:lpstr>
      <vt:lpstr>Courier New</vt:lpstr>
      <vt:lpstr>ElsevierGulliver</vt:lpstr>
      <vt:lpstr>Wingdings</vt:lpstr>
      <vt:lpstr>Digital Blue Tunnel 16x9</vt:lpstr>
      <vt:lpstr>PowerPoint Presentation</vt:lpstr>
      <vt:lpstr>PowerPoint Presentation</vt:lpstr>
      <vt:lpstr>PowerPoint Presentation</vt:lpstr>
      <vt:lpstr>PowerPoint Presentation</vt:lpstr>
      <vt:lpstr>Important clinical implications are: </vt:lpstr>
      <vt:lpstr>Risk factors for Aortic dissection in BAV:</vt:lpstr>
      <vt:lpstr>PowerPoint Presentation</vt:lpstr>
      <vt:lpstr>BAV With AR</vt:lpstr>
      <vt:lpstr>Bicuspid aortopathy</vt:lpstr>
      <vt:lpstr>PowerPoint Presentation</vt:lpstr>
      <vt:lpstr>Aortic aneursym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Assessment of Aortic stiffness</vt:lpstr>
      <vt:lpstr>PowerPoint Presentation</vt:lpstr>
      <vt:lpstr>PowerPoint Presentation</vt:lpstr>
      <vt:lpstr>PowerPoint Presentation</vt:lpstr>
      <vt:lpstr>PowerPoint Presentation</vt:lpstr>
      <vt:lpstr>Flow displacement &amp; Flow reversal ratio- higher value suggest non laminar flow</vt:lpstr>
      <vt:lpstr>PowerPoint Presentation</vt:lpstr>
      <vt:lpstr>PowerPoint Presentation</vt:lpstr>
      <vt:lpstr>PowerPoint Presentation</vt:lpstr>
      <vt:lpstr>PowerPoint Presentation</vt:lpstr>
      <vt:lpstr>Genetic factors</vt:lpstr>
      <vt:lpstr>PowerPoint Presentation</vt:lpstr>
      <vt:lpstr>PowerPoint Presentation</vt:lpstr>
      <vt:lpstr>Genetics and molecular basis of BAV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 of Valvular dysfunction</vt:lpstr>
      <vt:lpstr>Severe AR 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CMC Cardiology Library</dc:creator>
  <cp:lastModifiedBy>CMC Cardiology Library</cp:lastModifiedBy>
  <cp:revision>34</cp:revision>
  <dcterms:created xsi:type="dcterms:W3CDTF">2024-09-17T10:59:43Z</dcterms:created>
  <dcterms:modified xsi:type="dcterms:W3CDTF">2024-09-20T16:41:49Z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